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6">
  <p:sldMasterIdLst>
    <p:sldMasterId id="2147483648" r:id="rId1"/>
  </p:sldMasterIdLst>
  <p:notesMasterIdLst>
    <p:notesMasterId r:id="rId4"/>
  </p:notesMasterIdLst>
  <p:handoutMasterIdLst>
    <p:handoutMasterId r:id="rId28"/>
  </p:handoutMasterIdLst>
  <p:sldIdLst>
    <p:sldId id="6206" r:id="rId3"/>
    <p:sldId id="6208" r:id="rId5"/>
    <p:sldId id="6176" r:id="rId6"/>
    <p:sldId id="6240" r:id="rId7"/>
    <p:sldId id="6156" r:id="rId8"/>
    <p:sldId id="6159" r:id="rId9"/>
    <p:sldId id="6177" r:id="rId10"/>
    <p:sldId id="6182" r:id="rId11"/>
    <p:sldId id="6161" r:id="rId12"/>
    <p:sldId id="6162" r:id="rId13"/>
    <p:sldId id="6164" r:id="rId14"/>
    <p:sldId id="6165" r:id="rId15"/>
    <p:sldId id="6166" r:id="rId16"/>
    <p:sldId id="6168" r:id="rId17"/>
    <p:sldId id="6169" r:id="rId18"/>
    <p:sldId id="6170" r:id="rId19"/>
    <p:sldId id="6171" r:id="rId20"/>
    <p:sldId id="6172" r:id="rId21"/>
    <p:sldId id="6173" r:id="rId22"/>
    <p:sldId id="6174" r:id="rId23"/>
    <p:sldId id="6178" r:id="rId24"/>
    <p:sldId id="6155" r:id="rId25"/>
    <p:sldId id="6294" r:id="rId26"/>
    <p:sldId id="6153" r:id="rId27"/>
  </p:sldIdLst>
  <p:sldSz cx="12192000" cy="6858000"/>
  <p:notesSz cx="6858000" cy="9144000"/>
  <p:custDataLst>
    <p:tags r:id="rId33"/>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9" name="作者"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2A5"/>
    <a:srgbClr val="EFD1CC"/>
    <a:srgbClr val="F7EAE7"/>
    <a:srgbClr val="425EFD"/>
    <a:srgbClr val="6C81FB"/>
    <a:srgbClr val="93A3FC"/>
    <a:srgbClr val="FAF4E8"/>
    <a:srgbClr val="F6E7CD"/>
    <a:srgbClr val="FEFFFF"/>
    <a:srgbClr val="E834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70" autoAdjust="0"/>
  </p:normalViewPr>
  <p:slideViewPr>
    <p:cSldViewPr snapToGrid="0" snapToObjects="1" showGuides="1">
      <p:cViewPr varScale="1">
        <p:scale>
          <a:sx n="63" d="100"/>
          <a:sy n="63" d="100"/>
        </p:scale>
        <p:origin x="804" y="4"/>
      </p:cViewPr>
      <p:guideLst>
        <p:guide orient="horz" pos="1400"/>
        <p:guide pos="3634"/>
      </p:guideLst>
    </p:cSldViewPr>
  </p:slideViewPr>
  <p:notesTextViewPr>
    <p:cViewPr>
      <p:scale>
        <a:sx n="1" d="1"/>
        <a:sy n="1" d="1"/>
      </p:scale>
      <p:origin x="0" y="0"/>
    </p:cViewPr>
  </p:notesTextViewPr>
  <p:sorterViewPr>
    <p:cViewPr>
      <p:scale>
        <a:sx n="75" d="100"/>
        <a:sy n="75" d="100"/>
      </p:scale>
      <p:origin x="0" y="0"/>
    </p:cViewPr>
  </p:sorterViewPr>
  <p:notesViewPr>
    <p:cSldViewPr snapToGrid="0" snapToObjects="1">
      <p:cViewPr varScale="1">
        <p:scale>
          <a:sx n="87" d="100"/>
          <a:sy n="87" d="100"/>
        </p:scale>
        <p:origin x="3840" y="78"/>
      </p:cViewPr>
      <p:guideLst/>
    </p:cSldViewPr>
  </p:notes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4.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buFontTx/>
              <a:buNone/>
              <a:defRPr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buFontTx/>
              <a:buNone/>
              <a:defRPr sz="1200" noProof="1">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buFontTx/>
              <a:buNone/>
              <a:defRPr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p>
            <a:pPr lvl="0" algn="r" eaLnBrk="1" fontAlgn="base" hangingPunct="1">
              <a:buChar char="•"/>
            </a:pPr>
            <a:fld id="{9A0DB2DC-4C9A-4742-B13C-FB6460FD3503}" type="slidenum">
              <a:rPr lang="en-US" altLang="en-US" sz="1200" strike="noStrike" noProof="1" dirty="0">
                <a:latin typeface="Calibri" panose="020F0502020204030204" pitchFamily="34" charset="0"/>
                <a:ea typeface="宋体" pitchFamily="2" charset="-122"/>
                <a:cs typeface="+mn-cs"/>
              </a:rPr>
            </a:fld>
            <a:endParaRPr lang="en-US" altLang="en-US" sz="1200" strike="noStrike" noProof="1">
              <a:latin typeface="Calibri" panose="020F0502020204030204" pitchFamily="34" charset="0"/>
              <a:ea typeface="宋体"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buFontTx/>
              <a:buNone/>
              <a:defRPr kumimoji="1"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buFontTx/>
              <a:buNone/>
              <a:defRPr kumimoji="1" sz="1200" noProof="1">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61444"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61445" name="备注占位符 4"/>
          <p:cNvSpPr>
            <a:spLocks noGrp="1"/>
          </p:cNvSpPr>
          <p:nvPr>
            <p:ph type="body" sz="quarter"/>
          </p:nvPr>
        </p:nvSpPr>
        <p:spPr>
          <a:xfrm>
            <a:off x="685800" y="4400550"/>
            <a:ext cx="5486400" cy="3600450"/>
          </a:xfrm>
          <a:prstGeom prst="rect">
            <a:avLst/>
          </a:prstGeom>
          <a:noFill/>
          <a:ln w="9525">
            <a:noFill/>
          </a:ln>
        </p:spPr>
        <p:txBody>
          <a:bodyPr vert="horz" wrap="square" lIns="91440" tIns="45720" rIns="91440" bIns="45720" anchor="t"/>
          <a:lstStyle/>
          <a:p>
            <a:pPr lvl="0"/>
            <a:r>
              <a:rPr lang="zh-CN" altLang="en-US" dirty="0"/>
              <a:t>编辑母版文本样式
第二级
第三级
第四级
第五级</a:t>
            </a:r>
            <a:endParaRPr lang="zh-CN" altLang="en-US" dirty="0"/>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buFontTx/>
              <a:buNone/>
              <a:defRPr kumimoji="1"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eaLnBrk="1" fontAlgn="base" hangingPunct="1">
              <a:buChar char="•"/>
            </a:pPr>
            <a:fld id="{9A0DB2DC-4C9A-4742-B13C-FB6460FD3503}" type="slidenum">
              <a:rPr lang="en-US" altLang="en-US" sz="1200" strike="noStrike" noProof="1" dirty="0">
                <a:latin typeface="等线" panose="02010600030101010101" pitchFamily="2" charset="-122"/>
                <a:ea typeface="等线" panose="02010600030101010101" pitchFamily="2" charset="-122"/>
                <a:cs typeface="+mn-cs"/>
              </a:rPr>
            </a:fld>
            <a:endParaRPr lang="en-US" altLang="en-US" sz="1200" strike="noStrike" noProof="1">
              <a:latin typeface="等线" panose="02010600030101010101" pitchFamily="2" charset="-122"/>
              <a:ea typeface="等线"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742950" indent="-285750" algn="l" rtl="0" eaLnBrk="0" fontAlgn="base" hangingPunct="0">
      <a:spcBef>
        <a:spcPct val="0"/>
      </a:spcBef>
      <a:spcAft>
        <a:spcPct val="0"/>
      </a:spcAft>
      <a:defRPr sz="1200" kern="1200">
        <a:solidFill>
          <a:schemeClr val="tx1"/>
        </a:solidFill>
        <a:latin typeface="+mn-lt"/>
        <a:ea typeface="+mn-ea"/>
        <a:cs typeface="+mn-cs"/>
      </a:defRPr>
    </a:lvl2pPr>
    <a:lvl3pPr marL="1143000" indent="-228600" algn="l" rtl="0" eaLnBrk="0" fontAlgn="base" hangingPunct="0">
      <a:spcBef>
        <a:spcPct val="0"/>
      </a:spcBef>
      <a:spcAft>
        <a:spcPct val="0"/>
      </a:spcAft>
      <a:defRPr sz="1200" kern="1200">
        <a:solidFill>
          <a:schemeClr val="tx1"/>
        </a:solidFill>
        <a:latin typeface="+mn-lt"/>
        <a:ea typeface="+mn-ea"/>
        <a:cs typeface="+mn-cs"/>
      </a:defRPr>
    </a:lvl3pPr>
    <a:lvl4pPr marL="1600200" indent="-228600" algn="l" rtl="0" eaLnBrk="0" fontAlgn="base" hangingPunct="0">
      <a:spcBef>
        <a:spcPct val="0"/>
      </a:spcBef>
      <a:spcAft>
        <a:spcPct val="0"/>
      </a:spcAft>
      <a:defRPr sz="1200" kern="1200">
        <a:solidFill>
          <a:schemeClr val="tx1"/>
        </a:solidFill>
        <a:latin typeface="+mn-lt"/>
        <a:ea typeface="+mn-ea"/>
        <a:cs typeface="+mn-cs"/>
      </a:defRPr>
    </a:lvl4pPr>
    <a:lvl5pPr marL="2057400" indent="-2286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p:sp>
      <p:sp>
        <p:nvSpPr>
          <p:cNvPr id="70659" name="备注占位符 2"/>
          <p:cNvSpPr>
            <a:spLocks noGrp="1"/>
          </p:cNvSpPr>
          <p:nvPr>
            <p:ph type="body" idx="1"/>
          </p:nvPr>
        </p:nvSpPr>
        <p:spPr>
          <a:noFill/>
          <a:ln w="9525"/>
        </p:spPr>
        <p:txBody>
          <a:bodyPr/>
          <a:lstStyle/>
          <a:p>
            <a:endParaRPr lang="en-US" altLang="zh-CN" dirty="0"/>
          </a:p>
          <a:p>
            <a:endParaRPr lang="zh-CN" altLang="en-US" dirty="0"/>
          </a:p>
        </p:txBody>
      </p:sp>
      <p:sp>
        <p:nvSpPr>
          <p:cNvPr id="70660" name="灯片编号占位符 3"/>
          <p:cNvSpPr>
            <a:spLocks noGrp="1"/>
          </p:cNvSpPr>
          <p:nvPr>
            <p:ph type="sldNum" sz="quarter" idx="5"/>
          </p:nvPr>
        </p:nvSpPr>
        <p:spPr>
          <a:noFill/>
        </p:spPr>
        <p:txBody>
          <a:bodyPr/>
          <a:lstStyle/>
          <a:p>
            <a:pPr>
              <a:buFontTx/>
              <a:buNone/>
            </a:pPr>
            <a:fld id="{8363CD48-FFCB-43D6-951E-EDB6B1A7C503}" type="slidenum">
              <a:rPr lang="zh-CN" altLang="en-US" smtClean="0">
                <a:solidFill>
                  <a:srgbClr val="000000"/>
                </a:solidFill>
              </a:rPr>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p:sp>
      <p:sp>
        <p:nvSpPr>
          <p:cNvPr id="70659" name="备注占位符 2"/>
          <p:cNvSpPr>
            <a:spLocks noGrp="1"/>
          </p:cNvSpPr>
          <p:nvPr>
            <p:ph type="body" idx="1"/>
          </p:nvPr>
        </p:nvSpPr>
        <p:spPr>
          <a:noFill/>
          <a:ln w="9525"/>
        </p:spPr>
        <p:txBody>
          <a:bodyPr/>
          <a:lstStyle/>
          <a:p>
            <a:endParaRPr lang="en-US" altLang="zh-CN" dirty="0"/>
          </a:p>
          <a:p>
            <a:endParaRPr lang="zh-CN" altLang="en-US" dirty="0"/>
          </a:p>
        </p:txBody>
      </p:sp>
      <p:sp>
        <p:nvSpPr>
          <p:cNvPr id="70660" name="灯片编号占位符 3"/>
          <p:cNvSpPr>
            <a:spLocks noGrp="1"/>
          </p:cNvSpPr>
          <p:nvPr>
            <p:ph type="sldNum" sz="quarter" idx="5"/>
          </p:nvPr>
        </p:nvSpPr>
        <p:spPr>
          <a:noFill/>
        </p:spPr>
        <p:txBody>
          <a:bodyPr/>
          <a:lstStyle/>
          <a:p>
            <a:pPr>
              <a:buFontTx/>
              <a:buNone/>
            </a:pPr>
            <a:fld id="{8363CD48-FFCB-43D6-951E-EDB6B1A7C503}" type="slidenum">
              <a:rPr lang="zh-CN" altLang="en-US" smtClean="0">
                <a:solidFill>
                  <a:srgbClr val="000000"/>
                </a:solidFill>
              </a:rPr>
            </a:fld>
            <a:endParaRPr lang="zh-CN"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如右图所示</a:t>
            </a:r>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0" y="765175"/>
            <a:ext cx="12192000" cy="109538"/>
          </a:xfrm>
          <a:prstGeom prst="rect">
            <a:avLst/>
          </a:prstGeom>
          <a:gradFill flip="none" rotWithShape="1">
            <a:gsLst>
              <a:gs pos="0">
                <a:schemeClr val="accent1">
                  <a:lumMod val="50000"/>
                </a:schemeClr>
              </a:gs>
              <a:gs pos="91000">
                <a:srgbClr val="C00000">
                  <a:tint val="44500"/>
                  <a:satMod val="160000"/>
                </a:srgbClr>
              </a:gs>
              <a:gs pos="100000">
                <a:srgbClr val="C0000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2" name="标题 1"/>
          <p:cNvSpPr>
            <a:spLocks noGrp="1"/>
          </p:cNvSpPr>
          <p:nvPr>
            <p:ph type="title"/>
          </p:nvPr>
        </p:nvSpPr>
        <p:spPr>
          <a:xfrm>
            <a:off x="177800" y="196851"/>
            <a:ext cx="10953750" cy="444500"/>
          </a:xfrm>
        </p:spPr>
        <p:txBody>
          <a:bodyPr/>
          <a:lstStyle>
            <a:lvl1pPr>
              <a:defRPr sz="2400"/>
            </a:lvl1pPr>
          </a:lstStyle>
          <a:p>
            <a:pPr fontAlgn="base"/>
            <a:r>
              <a:rPr lang="zh-CN" altLang="en-US" strike="noStrike" noProof="1"/>
              <a:t>单击此处编辑母版标题样式</a:t>
            </a:r>
            <a:endParaRPr lang="zh-CN" altLang="en-US" strike="noStrike" noProof="1"/>
          </a:p>
        </p:txBody>
      </p:sp>
      <p:sp>
        <p:nvSpPr>
          <p:cNvPr id="11" name="文本占位符 2"/>
          <p:cNvSpPr>
            <a:spLocks noGrp="1" noChangeArrowheads="1"/>
          </p:cNvSpPr>
          <p:nvPr>
            <p:ph idx="1"/>
          </p:nvPr>
        </p:nvSpPr>
        <p:spPr bwMode="auto">
          <a:xfrm>
            <a:off x="396874" y="1123950"/>
            <a:ext cx="11306175" cy="4933950"/>
          </a:xfrm>
          <a:prstGeom prst="rect">
            <a:avLst/>
          </a:prstGeom>
          <a:noFill/>
          <a:ln>
            <a:noFill/>
          </a:ln>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13" name="页脚占位符 3"/>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等线" panose="02010600030101010101" pitchFamily="2" charset="-122"/>
              <a:cs typeface="+mn-cs"/>
            </a:endParaRPr>
          </a:p>
        </p:txBody>
      </p:sp>
      <p:sp>
        <p:nvSpPr>
          <p:cNvPr id="14"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latin typeface="等线" panose="02010600030101010101" pitchFamily="2" charset="-122"/>
              <a:ea typeface="等线"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sp>
        <p:nvSpPr>
          <p:cNvPr id="18" name="灯片编号占位符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latin typeface="等线" panose="02010600030101010101" pitchFamily="2" charset="-122"/>
              <a:ea typeface="等线" panose="0201060003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仅标题">
    <p:bg>
      <p:bgPr>
        <a:solidFill>
          <a:schemeClr val="bg1"/>
        </a:solidFill>
        <a:effectLst/>
      </p:bgPr>
    </p:bg>
    <p:spTree>
      <p:nvGrpSpPr>
        <p:cNvPr id="1" name=""/>
        <p:cNvGrpSpPr/>
        <p:nvPr/>
      </p:nvGrpSpPr>
      <p:grpSpPr>
        <a:xfrm>
          <a:off x="0" y="0"/>
          <a:ext cx="0" cy="0"/>
          <a:chOff x="0" y="0"/>
          <a:chExt cx="0" cy="0"/>
        </a:xfrm>
      </p:grpSpPr>
      <p:pic>
        <p:nvPicPr>
          <p:cNvPr id="15362" name="图片 18"/>
          <p:cNvPicPr>
            <a:picLocks noChangeAspect="1"/>
          </p:cNvPicPr>
          <p:nvPr userDrawn="1"/>
        </p:nvPicPr>
        <p:blipFill>
          <a:blip r:embed="rId2"/>
          <a:stretch>
            <a:fillRect/>
          </a:stretch>
        </p:blipFill>
        <p:spPr>
          <a:xfrm>
            <a:off x="0" y="6307138"/>
            <a:ext cx="12192000" cy="550862"/>
          </a:xfrm>
          <a:prstGeom prst="rect">
            <a:avLst/>
          </a:prstGeom>
          <a:noFill/>
          <a:ln w="9525">
            <a:noFill/>
          </a:ln>
        </p:spPr>
      </p:pic>
      <p:pic>
        <p:nvPicPr>
          <p:cNvPr id="15363" name="图片 17"/>
          <p:cNvPicPr>
            <a:picLocks noChangeAspect="1"/>
          </p:cNvPicPr>
          <p:nvPr userDrawn="1"/>
        </p:nvPicPr>
        <p:blipFill>
          <a:blip r:embed="rId3"/>
          <a:stretch>
            <a:fillRect/>
          </a:stretch>
        </p:blipFill>
        <p:spPr>
          <a:xfrm>
            <a:off x="0" y="592138"/>
            <a:ext cx="12192000" cy="325437"/>
          </a:xfrm>
          <a:prstGeom prst="rect">
            <a:avLst/>
          </a:prstGeom>
          <a:noFill/>
          <a:ln w="9525">
            <a:noFill/>
          </a:ln>
        </p:spPr>
      </p:pic>
      <p:sp>
        <p:nvSpPr>
          <p:cNvPr id="9" name="灯片编号占位符 1"/>
          <p:cNvSpPr txBox="1">
            <a:spLocks noChangeArrowheads="1"/>
          </p:cNvSpPr>
          <p:nvPr/>
        </p:nvSpPr>
        <p:spPr bwMode="auto">
          <a:xfrm>
            <a:off x="11817350" y="6486525"/>
            <a:ext cx="431800" cy="336550"/>
          </a:xfrm>
          <a:prstGeom prst="rect">
            <a:avLst/>
          </a:prstGeom>
          <a:noFill/>
          <a:ln>
            <a:noFill/>
          </a:ln>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7F7F7F"/>
                </a:solidFill>
                <a:effectLst/>
                <a:uLnTx/>
                <a:uFillTx/>
                <a:latin typeface="等线" panose="02010600030101010101" pitchFamily="2" charset="-122"/>
                <a:ea typeface="等线" panose="02010600030101010101" pitchFamily="2" charset="-122"/>
                <a:cs typeface="+mn-cs"/>
                <a:sym typeface="+mn-ea"/>
              </a:rPr>
              <a:t>*</a:t>
            </a:r>
            <a:endParaRPr kumimoji="0" lang="zh-CN" altLang="en-US" sz="1200" b="0" i="0" u="none" strike="noStrike" kern="1200" cap="none" spc="0" normalizeH="0" baseline="0" noProof="0">
              <a:ln>
                <a:noFill/>
              </a:ln>
              <a:solidFill>
                <a:srgbClr val="7F7F7F"/>
              </a:solidFill>
              <a:effectLst/>
              <a:uLnTx/>
              <a:uFillTx/>
              <a:latin typeface="等线" panose="02010600030101010101" pitchFamily="2" charset="-122"/>
              <a:ea typeface="等线" panose="02010600030101010101" pitchFamily="2" charset="-122"/>
              <a:cs typeface="+mn-cs"/>
              <a:sym typeface="+mn-ea"/>
            </a:endParaRPr>
          </a:p>
        </p:txBody>
      </p:sp>
      <p:pic>
        <p:nvPicPr>
          <p:cNvPr id="15365" name="图片 14"/>
          <p:cNvPicPr>
            <a:picLocks noChangeAspect="1"/>
          </p:cNvPicPr>
          <p:nvPr userDrawn="1"/>
        </p:nvPicPr>
        <p:blipFill>
          <a:blip r:embed="rId4"/>
          <a:stretch>
            <a:fillRect/>
          </a:stretch>
        </p:blipFill>
        <p:spPr>
          <a:xfrm>
            <a:off x="10958513" y="265113"/>
            <a:ext cx="636587" cy="388937"/>
          </a:xfrm>
          <a:prstGeom prst="rect">
            <a:avLst/>
          </a:prstGeom>
          <a:noFill/>
          <a:ln w="9525">
            <a:noFill/>
          </a:ln>
        </p:spPr>
      </p:pic>
      <p:sp>
        <p:nvSpPr>
          <p:cNvPr id="4" name="内容占位符 3"/>
          <p:cNvSpPr>
            <a:spLocks noGrp="1"/>
          </p:cNvSpPr>
          <p:nvPr>
            <p:ph sz="quarter" idx="10"/>
          </p:nvPr>
        </p:nvSpPr>
        <p:spPr>
          <a:xfrm>
            <a:off x="360363" y="1174750"/>
            <a:ext cx="11485562" cy="679217"/>
          </a:xfrm>
          <a:prstGeom prst="rect">
            <a:avLst/>
          </a:prstGeom>
          <a:noFill/>
          <a:ln>
            <a:solidFill>
              <a:schemeClr val="bg1">
                <a:lumMod val="75000"/>
              </a:schemeClr>
            </a:solidFill>
          </a:ln>
        </p:spPr>
        <p:txBody>
          <a:bodyPr/>
          <a:lstStyle>
            <a:lvl1pPr marL="457200" indent="-457200">
              <a:lnSpc>
                <a:spcPct val="150000"/>
              </a:lnSpc>
              <a:buFont typeface="Wingdings" panose="05000000000000000000" pitchFamily="2" charset="2"/>
              <a:buChar char="p"/>
              <a:defRPr sz="2000">
                <a:solidFill>
                  <a:schemeClr val="tx1">
                    <a:lumMod val="85000"/>
                    <a:lumOff val="15000"/>
                  </a:schemeClr>
                </a:solidFill>
              </a:defRPr>
            </a:lvl1pPr>
            <a:lvl2pPr marL="895350" indent="-285750">
              <a:lnSpc>
                <a:spcPct val="150000"/>
              </a:lnSpc>
              <a:buFont typeface="Arial" panose="020B0604020202020204" pitchFamily="34" charset="0"/>
              <a:buChar char="•"/>
              <a:defRPr sz="1600"/>
            </a:lvl2pPr>
            <a:lvl3pPr marL="1219200" indent="0">
              <a:buNone/>
              <a:defRPr/>
            </a:lvl3pPr>
            <a:lvl4pPr marL="1828800" indent="0">
              <a:buNone/>
              <a:defRPr/>
            </a:lvl4pPr>
            <a:lvl5pPr marL="2438400" indent="0">
              <a:buNone/>
              <a:defRPr/>
            </a:lvl5pPr>
          </a:lstStyle>
          <a:p>
            <a:pPr lvl="0" fontAlgn="base"/>
            <a:r>
              <a:rPr lang="zh-CN" altLang="en-US" strike="noStrike" noProof="1"/>
              <a:t>单击此处编辑母版文本样式</a:t>
            </a:r>
            <a:endParaRPr lang="zh-CN" altLang="en-US" strike="noStrike" noProof="1"/>
          </a:p>
        </p:txBody>
      </p:sp>
      <p:sp>
        <p:nvSpPr>
          <p:cNvPr id="12" name="标题 11"/>
          <p:cNvSpPr>
            <a:spLocks noGrp="1"/>
          </p:cNvSpPr>
          <p:nvPr>
            <p:ph type="title"/>
          </p:nvPr>
        </p:nvSpPr>
        <p:spPr>
          <a:xfrm>
            <a:off x="334859" y="163789"/>
            <a:ext cx="10528883" cy="591220"/>
          </a:xfrm>
          <a:prstGeom prst="rect">
            <a:avLst/>
          </a:prstGeom>
        </p:spPr>
        <p:txBody>
          <a:bodyPr/>
          <a:lstStyle>
            <a:lvl1pPr algn="l">
              <a:defRPr sz="2600" b="1">
                <a:latin typeface="+mj-ea"/>
                <a:ea typeface="+mj-ea"/>
              </a:defRPr>
            </a:lvl1pPr>
          </a:lstStyle>
          <a:p>
            <a:pPr fontAlgn="base"/>
            <a:r>
              <a:rPr lang="zh-CN" altLang="en-US" strike="noStrike" noProof="1"/>
              <a:t>单击此处编辑母版标题样式</a:t>
            </a:r>
            <a:endParaRPr lang="zh-CN" altLang="en-US" strike="noStrike" noProof="1"/>
          </a:p>
        </p:txBody>
      </p:sp>
      <p:sp>
        <p:nvSpPr>
          <p:cNvPr id="16" name="内容占位符 3"/>
          <p:cNvSpPr>
            <a:spLocks noGrp="1"/>
          </p:cNvSpPr>
          <p:nvPr>
            <p:ph sz="quarter" idx="11"/>
          </p:nvPr>
        </p:nvSpPr>
        <p:spPr>
          <a:xfrm>
            <a:off x="360363" y="2088860"/>
            <a:ext cx="5578424" cy="4060270"/>
          </a:xfrm>
          <a:prstGeom prst="rect">
            <a:avLst/>
          </a:prstGeom>
          <a:ln>
            <a:solidFill>
              <a:schemeClr val="bg1">
                <a:lumMod val="75000"/>
              </a:schemeClr>
            </a:solidFill>
          </a:ln>
        </p:spPr>
        <p:txBody>
          <a:bodyPr/>
          <a:lstStyle>
            <a:lvl1pPr marL="179705" indent="-179705">
              <a:lnSpc>
                <a:spcPct val="150000"/>
              </a:lnSpc>
              <a:spcBef>
                <a:spcPts val="0"/>
              </a:spcBef>
              <a:buFont typeface="Arial" panose="020B0604020202020204" pitchFamily="34" charset="0"/>
              <a:buChar char="•"/>
              <a:defRPr sz="1600">
                <a:solidFill>
                  <a:schemeClr val="tx1">
                    <a:lumMod val="85000"/>
                    <a:lumOff val="15000"/>
                  </a:schemeClr>
                </a:solidFill>
              </a:defRPr>
            </a:lvl1pPr>
            <a:lvl2pPr marL="895350" indent="-285750">
              <a:lnSpc>
                <a:spcPct val="150000"/>
              </a:lnSpc>
              <a:buFont typeface="Arial" panose="020B0604020202020204" pitchFamily="34" charset="0"/>
              <a:buChar char="•"/>
              <a:defRPr sz="1600"/>
            </a:lvl2pPr>
            <a:lvl3pPr marL="1219200" indent="0">
              <a:buNone/>
              <a:defRPr/>
            </a:lvl3pPr>
            <a:lvl4pPr marL="1828800" indent="0">
              <a:buNone/>
              <a:defRPr/>
            </a:lvl4pPr>
            <a:lvl5pPr marL="2438400" indent="0">
              <a:buNone/>
              <a:defRPr/>
            </a:lvl5pPr>
          </a:lstStyle>
          <a:p>
            <a:pPr lvl="0" fontAlgn="base"/>
            <a:r>
              <a:rPr lang="zh-CN" altLang="en-US" strike="noStrike" noProof="1"/>
              <a:t>单击此处编辑母版文本样式</a:t>
            </a:r>
            <a:endParaRPr lang="zh-CN" altLang="en-US" strike="noStrike" noProof="1"/>
          </a:p>
        </p:txBody>
      </p:sp>
      <p:sp>
        <p:nvSpPr>
          <p:cNvPr id="17" name="内容占位符 3"/>
          <p:cNvSpPr>
            <a:spLocks noGrp="1"/>
          </p:cNvSpPr>
          <p:nvPr>
            <p:ph sz="quarter" idx="12"/>
          </p:nvPr>
        </p:nvSpPr>
        <p:spPr>
          <a:xfrm>
            <a:off x="6270275" y="2088860"/>
            <a:ext cx="5578424" cy="4060270"/>
          </a:xfrm>
          <a:prstGeom prst="rect">
            <a:avLst/>
          </a:prstGeom>
          <a:ln>
            <a:solidFill>
              <a:schemeClr val="bg1">
                <a:lumMod val="75000"/>
              </a:schemeClr>
            </a:solidFill>
          </a:ln>
        </p:spPr>
        <p:txBody>
          <a:bodyPr/>
          <a:lstStyle>
            <a:lvl1pPr marL="179705" indent="-179705">
              <a:lnSpc>
                <a:spcPct val="150000"/>
              </a:lnSpc>
              <a:spcBef>
                <a:spcPts val="0"/>
              </a:spcBef>
              <a:buFont typeface="Arial" panose="020B0604020202020204" pitchFamily="34" charset="0"/>
              <a:buChar char="•"/>
              <a:defRPr sz="1600">
                <a:solidFill>
                  <a:schemeClr val="tx1">
                    <a:lumMod val="85000"/>
                    <a:lumOff val="15000"/>
                  </a:schemeClr>
                </a:solidFill>
              </a:defRPr>
            </a:lvl1pPr>
            <a:lvl2pPr marL="895350" indent="-285750">
              <a:lnSpc>
                <a:spcPct val="150000"/>
              </a:lnSpc>
              <a:buFont typeface="Arial" panose="020B0604020202020204" pitchFamily="34" charset="0"/>
              <a:buChar char="•"/>
              <a:defRPr sz="1600"/>
            </a:lvl2pPr>
            <a:lvl3pPr marL="1219200" indent="0">
              <a:buNone/>
              <a:defRPr/>
            </a:lvl3pPr>
            <a:lvl4pPr marL="1828800" indent="0">
              <a:buNone/>
              <a:defRPr/>
            </a:lvl4pPr>
            <a:lvl5pPr marL="2438400" indent="0">
              <a:buNone/>
              <a:defRPr/>
            </a:lvl5pPr>
          </a:lstStyle>
          <a:p>
            <a:pPr lvl="0" fontAlgn="base"/>
            <a:r>
              <a:rPr lang="zh-CN" altLang="en-US" strike="noStrike" noProof="1"/>
              <a:t>单击此处编辑母版文本样式</a:t>
            </a:r>
            <a:endParaRPr lang="zh-CN" altLang="en-US" strike="noStrike" noProof="1"/>
          </a:p>
        </p:txBody>
      </p:sp>
      <p:sp>
        <p:nvSpPr>
          <p:cNvPr id="11"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2" name="页脚占位符 2"/>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等线" panose="02010600030101010101" pitchFamily="2" charset="-122"/>
              <a:cs typeface="+mn-cs"/>
            </a:endParaRPr>
          </a:p>
        </p:txBody>
      </p:sp>
      <p:sp>
        <p:nvSpPr>
          <p:cNvPr id="13"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latin typeface="等线" panose="02010600030101010101" pitchFamily="2" charset="-122"/>
              <a:ea typeface="等线" panose="02010600030101010101"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accent6">
            <a:lumMod val="60000"/>
            <a:lumOff val="40000"/>
          </a:schemeClr>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0A45D5-9620-4391-9E8F-214160AE67C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58D43DC-1410-4E7A-ACC6-0D0EF022C63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anchor="t"/>
          <a:lstStyle/>
          <a:p>
            <a:pPr lvl="0" indent="-228600"/>
            <a:r>
              <a:rPr lang="zh-CN" altLang="en-US" dirty="0"/>
              <a:t>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buFontTx/>
              <a:buNone/>
              <a:defRPr sz="1200" noProof="1">
                <a:solidFill>
                  <a:schemeClr val="tx1">
                    <a:tint val="75000"/>
                  </a:schemeClr>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lgn="ctr" eaLnBrk="1" hangingPunct="1">
              <a:buFontTx/>
              <a:buNone/>
              <a:defRPr sz="1200">
                <a:solidFill>
                  <a:srgbClr val="898989"/>
                </a:solidFill>
                <a:latin typeface="等线" panose="02010600030101010101" pitchFamily="2" charset="-122"/>
                <a:ea typeface="等线"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latin typeface="等线" panose="02010600030101010101" pitchFamily="2" charset="-122"/>
                <a:ea typeface="等线" panose="02010600030101010101" pitchFamily="2" charset="-122"/>
              </a:defRPr>
            </a:lvl1pPr>
          </a:lstStyle>
          <a:p>
            <a:pPr lvl="0"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319655"/>
            <a:ext cx="12191365" cy="1505585"/>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800" b="1" spc="600" dirty="0">
                <a:solidFill>
                  <a:srgbClr val="C00000"/>
                </a:solidFill>
                <a:latin typeface="微软雅黑" panose="020B0503020204020204" pitchFamily="34" charset="-122"/>
                <a:ea typeface="微软雅黑" panose="020B0503020204020204" pitchFamily="34" charset="-122"/>
              </a:rPr>
              <a:t>面试</a:t>
            </a:r>
            <a:r>
              <a:rPr lang="zh-CN" altLang="en-US" sz="4800" b="1" spc="600" dirty="0">
                <a:solidFill>
                  <a:srgbClr val="C00000"/>
                </a:solidFill>
                <a:latin typeface="微软雅黑" panose="020B0503020204020204" pitchFamily="34" charset="-122"/>
                <a:ea typeface="微软雅黑" panose="020B0503020204020204" pitchFamily="34" charset="-122"/>
              </a:rPr>
              <a:t>手册</a:t>
            </a:r>
            <a:endParaRPr lang="zh-CN" altLang="en-US" sz="4800" b="1" spc="600" dirty="0">
              <a:solidFill>
                <a:srgbClr val="C00000"/>
              </a:solidFill>
              <a:latin typeface="微软雅黑" panose="020B0503020204020204" pitchFamily="34" charset="-122"/>
              <a:ea typeface="微软雅黑" panose="020B0503020204020204" pitchFamily="34" charset="-122"/>
            </a:endParaRPr>
          </a:p>
        </p:txBody>
      </p:sp>
      <p:cxnSp>
        <p:nvCxnSpPr>
          <p:cNvPr id="5" name="直接连接符 13"/>
          <p:cNvCxnSpPr>
            <a:cxnSpLocks noChangeShapeType="1"/>
          </p:cNvCxnSpPr>
          <p:nvPr/>
        </p:nvCxnSpPr>
        <p:spPr bwMode="auto">
          <a:xfrm>
            <a:off x="732155" y="4256405"/>
            <a:ext cx="10586085" cy="0"/>
          </a:xfrm>
          <a:prstGeom prst="line">
            <a:avLst/>
          </a:prstGeom>
          <a:noFill/>
          <a:ln w="25400">
            <a:solidFill>
              <a:srgbClr val="C00000"/>
            </a:solidFill>
            <a:round/>
          </a:ln>
        </p:spPr>
      </p:cxnSp>
      <p:sp>
        <p:nvSpPr>
          <p:cNvPr id="6" name="文本框 5"/>
          <p:cNvSpPr txBox="1"/>
          <p:nvPr/>
        </p:nvSpPr>
        <p:spPr>
          <a:xfrm>
            <a:off x="4438650" y="5614670"/>
            <a:ext cx="3743960" cy="368300"/>
          </a:xfrm>
          <a:prstGeom prst="rect">
            <a:avLst/>
          </a:prstGeom>
          <a:noFill/>
        </p:spPr>
        <p:txBody>
          <a:bodyPr wrap="square" rtlCol="0">
            <a:spAutoFit/>
          </a:bodyPr>
          <a:p>
            <a:pPr algn="l"/>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二、面试平台：（考前）调试设备</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219517" y="968387"/>
            <a:ext cx="9529445" cy="874407"/>
          </a:xfrm>
          <a:prstGeom prst="rect">
            <a:avLst/>
          </a:prstGeom>
          <a:noFill/>
          <a:ln w="9525">
            <a:noFill/>
          </a:ln>
        </p:spPr>
        <p:txBody>
          <a:bodyPr wrap="square">
            <a:spAutoFit/>
          </a:bodyPr>
          <a:lstStyle/>
          <a:p>
            <a:pPr marL="0" indent="457200" algn="l">
              <a:lnSpc>
                <a:spcPct val="150000"/>
              </a:lnSpc>
            </a:pPr>
            <a:r>
              <a:rPr lang="en-US"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、调试设备：</a:t>
            </a:r>
            <a:r>
              <a:rPr lang="zh-CN" altLang="en-US"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点击“调试摄像头</a:t>
            </a:r>
            <a:r>
              <a:rPr lang="en-US" altLang="zh-CN"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麦克风设备”按钮，再点击“开始调试设备”根据系统提示完成设备调试及摄像头设置</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1694815" y="2160905"/>
            <a:ext cx="9300845" cy="40919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77317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二、面试平台：（考前）启用摄像头和麦克风</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721677" y="1033766"/>
            <a:ext cx="11124883" cy="1289905"/>
          </a:xfrm>
          <a:prstGeom prst="rect">
            <a:avLst/>
          </a:prstGeom>
          <a:noFill/>
          <a:ln w="9525">
            <a:noFill/>
          </a:ln>
        </p:spPr>
        <p:txBody>
          <a:bodyPr wrap="square">
            <a:spAutoFit/>
          </a:bodyPr>
          <a:lstStyle/>
          <a:p>
            <a:pPr indent="457200">
              <a:lnSpc>
                <a:spcPct val="150000"/>
              </a:lnSpc>
            </a:pPr>
            <a:r>
              <a:rPr lang="en-US" altLang="zh-CN" b="1" dirty="0">
                <a:solidFill>
                  <a:srgbClr val="C00000"/>
                </a:solidFill>
                <a:latin typeface="微软雅黑" panose="020B0503020204020204" pitchFamily="34" charset="-122"/>
                <a:cs typeface="微软雅黑" panose="020B0503020204020204" pitchFamily="34" charset="-122"/>
              </a:rPr>
              <a:t>2</a:t>
            </a:r>
            <a:r>
              <a:rPr lang="zh-CN" altLang="en-US" b="1" dirty="0">
                <a:solidFill>
                  <a:srgbClr val="C00000"/>
                </a:solidFill>
                <a:latin typeface="微软雅黑" panose="020B0503020204020204" pitchFamily="34" charset="-122"/>
                <a:cs typeface="微软雅黑" panose="020B0503020204020204" pitchFamily="34" charset="-122"/>
              </a:rPr>
              <a:t>、</a:t>
            </a:r>
            <a:r>
              <a:rPr lang="zh-CN" altLang="en-US" sz="1800" b="1" dirty="0">
                <a:solidFill>
                  <a:srgbClr val="C00000"/>
                </a:solidFill>
                <a:latin typeface="微软雅黑" panose="020B0503020204020204" pitchFamily="34" charset="-122"/>
              </a:rPr>
              <a:t>启用摄像头和麦克风</a:t>
            </a:r>
            <a:r>
              <a:rPr lang="zh-CN" altLang="en-US" sz="1800" b="1" dirty="0">
                <a:solidFill>
                  <a:srgbClr val="C00000"/>
                </a:solidFill>
                <a:latin typeface="微软雅黑" panose="020B0503020204020204" pitchFamily="34" charset="-122"/>
                <a:cs typeface="微软雅黑" panose="020B0503020204020204" pitchFamily="34" charset="-122"/>
              </a:rPr>
              <a:t>：</a:t>
            </a:r>
            <a:r>
              <a:rPr lang="zh-TW" altLang="zh-CN" sz="1800" dirty="0">
                <a:effectLst/>
                <a:latin typeface="微软雅黑" panose="020B0503020204020204" pitchFamily="34" charset="-122"/>
                <a:cs typeface="仿宋_GB2312"/>
              </a:rPr>
              <a:t>点击“启用摄像头和麦克风”。</a:t>
            </a:r>
            <a:r>
              <a:rPr lang="zh-TW" altLang="zh-CN" sz="1800" kern="100" dirty="0">
                <a:solidFill>
                  <a:srgbClr val="000000"/>
                </a:solidFill>
                <a:effectLst/>
                <a:latin typeface="微软雅黑" panose="020B0503020204020204" pitchFamily="34" charset="-122"/>
                <a:cs typeface="仿宋_GB2312"/>
              </a:rPr>
              <a:t>如</a:t>
            </a:r>
            <a:r>
              <a:rPr lang="zh-CN" altLang="en-US" sz="1800" kern="100" dirty="0">
                <a:solidFill>
                  <a:srgbClr val="000000"/>
                </a:solidFill>
                <a:effectLst/>
                <a:latin typeface="微软雅黑" panose="020B0503020204020204" pitchFamily="34" charset="-122"/>
                <a:cs typeface="仿宋_GB2312"/>
              </a:rPr>
              <a:t>右图</a:t>
            </a:r>
            <a:r>
              <a:rPr lang="zh-TW" altLang="zh-CN" sz="1800" kern="100" dirty="0">
                <a:solidFill>
                  <a:srgbClr val="000000"/>
                </a:solidFill>
                <a:effectLst/>
                <a:latin typeface="微软雅黑" panose="020B0503020204020204" pitchFamily="34" charset="-122"/>
                <a:cs typeface="仿宋_GB2312"/>
              </a:rPr>
              <a:t>所示，摄像头和麦克风检测通过，页面显示正前方摄像头实时画面。考生调整坐姿与摄像头角度，让脸部处于画面的正中间。</a:t>
            </a:r>
            <a:endParaRPr lang="zh-CN" altLang="zh-CN" sz="1200" kern="100" dirty="0">
              <a:effectLst/>
              <a:latin typeface="微软雅黑" panose="020B0503020204020204" pitchFamily="34" charset="-122"/>
              <a:cs typeface="Times New Roman" panose="02020603050405020304" pitchFamily="18" charset="0"/>
            </a:endParaRPr>
          </a:p>
          <a:p>
            <a:pPr indent="457200">
              <a:lnSpc>
                <a:spcPct val="150000"/>
              </a:lnSpc>
            </a:pPr>
            <a:endParaRPr lang="zh-CN" altLang="en-US" sz="1800" b="0" dirty="0">
              <a:solidFill>
                <a:srgbClr val="000000"/>
              </a:solidFill>
              <a:latin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rcRect t="11166" r="1103"/>
          <a:stretch>
            <a:fillRect/>
          </a:stretch>
        </p:blipFill>
        <p:spPr bwMode="auto">
          <a:xfrm>
            <a:off x="304800" y="2287270"/>
            <a:ext cx="6018530" cy="2680970"/>
          </a:xfrm>
          <a:prstGeom prst="rect">
            <a:avLst/>
          </a:prstGeom>
          <a:noFill/>
          <a:ln>
            <a:solidFill>
              <a:srgbClr val="EFD1CC"/>
            </a:solidFill>
          </a:ln>
        </p:spPr>
      </p:pic>
      <p:pic>
        <p:nvPicPr>
          <p:cNvPr id="8" name="图片 7" descr="33333333333"/>
          <p:cNvPicPr>
            <a:picLocks noChangeAspect="1"/>
          </p:cNvPicPr>
          <p:nvPr/>
        </p:nvPicPr>
        <p:blipFill>
          <a:blip r:embed="rId2"/>
          <a:srcRect t="10999" r="1315"/>
          <a:stretch>
            <a:fillRect/>
          </a:stretch>
        </p:blipFill>
        <p:spPr>
          <a:xfrm>
            <a:off x="5953760" y="2317750"/>
            <a:ext cx="5882640" cy="2650490"/>
          </a:xfrm>
          <a:prstGeom prst="rect">
            <a:avLst/>
          </a:prstGeom>
          <a:ln>
            <a:solidFill>
              <a:srgbClr val="EFD1CC"/>
            </a:solidFill>
          </a:ln>
        </p:spPr>
      </p:pic>
      <p:cxnSp>
        <p:nvCxnSpPr>
          <p:cNvPr id="3" name="直接箭头连接符 2"/>
          <p:cNvCxnSpPr/>
          <p:nvPr/>
        </p:nvCxnSpPr>
        <p:spPr>
          <a:xfrm flipH="1" flipV="1">
            <a:off x="4439920" y="388112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flipV="1">
            <a:off x="7782560" y="388112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flipV="1">
            <a:off x="10058083" y="366776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764032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二、面试平台：（考前）电脑端录屏功能调试</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122680" y="1079397"/>
            <a:ext cx="10246360" cy="879664"/>
          </a:xfrm>
          <a:prstGeom prst="rect">
            <a:avLst/>
          </a:prstGeom>
          <a:noFill/>
        </p:spPr>
        <p:txBody>
          <a:bodyPr wrap="square">
            <a:spAutoFit/>
          </a:bodyPr>
          <a:lstStyle/>
          <a:p>
            <a:pPr indent="355600" algn="just">
              <a:lnSpc>
                <a:spcPct val="150000"/>
              </a:lnSpc>
            </a:pPr>
            <a:r>
              <a:rPr lang="en-US" altLang="zh-TW" sz="1800" b="1" kern="100" dirty="0">
                <a:solidFill>
                  <a:srgbClr val="C00000"/>
                </a:solidFill>
                <a:effectLst/>
                <a:latin typeface="微软雅黑" panose="020B0503020204020204" pitchFamily="34" charset="-122"/>
                <a:cs typeface="仿宋_GB2312"/>
              </a:rPr>
              <a:t>3.</a:t>
            </a:r>
            <a:r>
              <a:rPr lang="zh-TW" altLang="zh-CN" sz="1800" b="1" kern="100" dirty="0">
                <a:solidFill>
                  <a:srgbClr val="C00000"/>
                </a:solidFill>
                <a:effectLst/>
                <a:latin typeface="微软雅黑" panose="020B0503020204020204" pitchFamily="34" charset="-122"/>
                <a:cs typeface="仿宋_GB2312"/>
              </a:rPr>
              <a:t>电脑端录屏功能</a:t>
            </a:r>
            <a:r>
              <a:rPr lang="zh-CN" altLang="zh-CN" sz="1800" b="1" kern="100" dirty="0">
                <a:solidFill>
                  <a:srgbClr val="C00000"/>
                </a:solidFill>
                <a:effectLst/>
                <a:latin typeface="微软雅黑" panose="020B0503020204020204" pitchFamily="34" charset="-122"/>
                <a:cs typeface="仿宋_GB2312"/>
              </a:rPr>
              <a:t>调试</a:t>
            </a:r>
            <a:r>
              <a:rPr lang="zh-CN" altLang="en-US" sz="1800" b="1"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等线" panose="02010600030101010101" pitchFamily="2" charset="-122"/>
                <a:ea typeface="仿宋_GB2312"/>
                <a:cs typeface="仿宋_GB2312"/>
              </a:rPr>
              <a:t>点击“启动屏幕录制”按钮。在弹出的“共享屏幕”窗口中，选择“整个屏幕”窗口</a:t>
            </a:r>
            <a:r>
              <a:rPr lang="zh-CN" altLang="zh-CN" sz="1800" kern="100" dirty="0">
                <a:solidFill>
                  <a:srgbClr val="000000"/>
                </a:solidFill>
                <a:effectLst/>
                <a:latin typeface="等线" panose="02010600030101010101" pitchFamily="2" charset="-122"/>
                <a:ea typeface="仿宋_GB2312"/>
                <a:cs typeface="仿宋_GB2312"/>
              </a:rPr>
              <a:t>分享。此时，系统</a:t>
            </a:r>
            <a:r>
              <a:rPr lang="zh-TW" altLang="zh-CN" sz="1800" kern="100" dirty="0">
                <a:solidFill>
                  <a:srgbClr val="000000"/>
                </a:solidFill>
                <a:effectLst/>
                <a:latin typeface="等线" panose="02010600030101010101" pitchFamily="2" charset="-122"/>
                <a:ea typeface="仿宋_GB2312"/>
                <a:cs typeface="仿宋_GB2312"/>
              </a:rPr>
              <a:t>实时共享电脑屏幕画面，录屏功能检测通过。</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8" name="图片 7" descr="44444444444444444"/>
          <p:cNvPicPr>
            <a:picLocks noChangeAspect="1"/>
          </p:cNvPicPr>
          <p:nvPr/>
        </p:nvPicPr>
        <p:blipFill>
          <a:blip r:embed="rId1"/>
          <a:stretch>
            <a:fillRect/>
          </a:stretch>
        </p:blipFill>
        <p:spPr>
          <a:xfrm>
            <a:off x="417195" y="2486344"/>
            <a:ext cx="5488940" cy="2510790"/>
          </a:xfrm>
          <a:prstGeom prst="rect">
            <a:avLst/>
          </a:prstGeom>
          <a:noFill/>
          <a:ln>
            <a:solidFill>
              <a:srgbClr val="EFD1CC"/>
            </a:solidFill>
          </a:ln>
        </p:spPr>
      </p:pic>
      <p:pic>
        <p:nvPicPr>
          <p:cNvPr id="9" name="图片 8"/>
          <p:cNvPicPr>
            <a:picLocks noChangeAspect="1"/>
          </p:cNvPicPr>
          <p:nvPr/>
        </p:nvPicPr>
        <p:blipFill>
          <a:blip r:embed="rId2"/>
          <a:srcRect/>
          <a:stretch>
            <a:fillRect/>
          </a:stretch>
        </p:blipFill>
        <p:spPr>
          <a:xfrm>
            <a:off x="6123940" y="2486712"/>
            <a:ext cx="5488940" cy="2282190"/>
          </a:xfrm>
          <a:prstGeom prst="rect">
            <a:avLst/>
          </a:prstGeom>
          <a:noFill/>
          <a:ln>
            <a:solidFill>
              <a:srgbClr val="EFD1CC"/>
            </a:solidFill>
          </a:ln>
        </p:spPr>
      </p:pic>
      <p:cxnSp>
        <p:nvCxnSpPr>
          <p:cNvPr id="6" name="直接箭头连接符 5"/>
          <p:cNvCxnSpPr/>
          <p:nvPr/>
        </p:nvCxnSpPr>
        <p:spPr>
          <a:xfrm flipH="1" flipV="1">
            <a:off x="7884160" y="434848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39" y="132080"/>
            <a:ext cx="7404735"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二、面试平台：（考前）手机端副摄像头调试</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28625" y="1059963"/>
            <a:ext cx="10950923" cy="922020"/>
          </a:xfrm>
          <a:prstGeom prst="rect">
            <a:avLst/>
          </a:prstGeom>
          <a:noFill/>
        </p:spPr>
        <p:txBody>
          <a:bodyPr wrap="square">
            <a:spAutoFit/>
          </a:bodyPr>
          <a:lstStyle/>
          <a:p>
            <a:pPr indent="355600" algn="just">
              <a:lnSpc>
                <a:spcPct val="150000"/>
              </a:lnSpc>
            </a:pPr>
            <a:r>
              <a:rPr lang="en-US" altLang="zh-TW" sz="1800" b="1" kern="100" dirty="0">
                <a:solidFill>
                  <a:srgbClr val="C00000"/>
                </a:solidFill>
                <a:effectLst/>
                <a:latin typeface="微软雅黑" panose="020B0503020204020204" pitchFamily="34" charset="-122"/>
                <a:cs typeface="仿宋_GB2312"/>
              </a:rPr>
              <a:t>4.</a:t>
            </a:r>
            <a:r>
              <a:rPr lang="zh-TW" altLang="zh-CN" sz="1800" b="1" kern="100" dirty="0">
                <a:solidFill>
                  <a:srgbClr val="C00000"/>
                </a:solidFill>
                <a:effectLst/>
                <a:latin typeface="微软雅黑" panose="020B0503020204020204" pitchFamily="34" charset="-122"/>
                <a:cs typeface="仿宋_GB2312"/>
              </a:rPr>
              <a:t>手机端副摄像头</a:t>
            </a:r>
            <a:r>
              <a:rPr lang="zh-CN" altLang="en-US" b="1" kern="100" dirty="0">
                <a:solidFill>
                  <a:srgbClr val="C00000"/>
                </a:solidFill>
                <a:latin typeface="微软雅黑" panose="020B0503020204020204" pitchFamily="34" charset="-122"/>
                <a:cs typeface="仿宋_GB2312"/>
              </a:rPr>
              <a:t>调试</a:t>
            </a:r>
            <a:r>
              <a:rPr lang="zh-CN" altLang="en-US" sz="1800" b="1" kern="100" dirty="0">
                <a:solidFill>
                  <a:srgbClr val="C00000"/>
                </a:solidFill>
                <a:effectLst/>
                <a:latin typeface="微软雅黑" panose="020B0503020204020204" pitchFamily="34" charset="-122"/>
                <a:cs typeface="仿宋_GB2312"/>
              </a:rPr>
              <a:t>：</a:t>
            </a:r>
            <a:r>
              <a:rPr lang="zh-CN" altLang="en-US" sz="1800" kern="100" dirty="0">
                <a:effectLst/>
                <a:latin typeface="微软雅黑" panose="020B0503020204020204" pitchFamily="34" charset="-122"/>
                <a:cs typeface="仿宋_GB2312"/>
              </a:rPr>
              <a:t>拿出手机，</a:t>
            </a:r>
            <a:r>
              <a:rPr lang="zh-TW" altLang="zh-CN" sz="1800" kern="100" dirty="0">
                <a:effectLst/>
                <a:latin typeface="微软雅黑" panose="020B0503020204020204" pitchFamily="34" charset="-122"/>
                <a:cs typeface="仿宋_GB2312"/>
              </a:rPr>
              <a:t>使用</a:t>
            </a:r>
            <a:r>
              <a:rPr lang="zh-TW" altLang="zh-CN" sz="1800" kern="100" dirty="0">
                <a:solidFill>
                  <a:srgbClr val="000000"/>
                </a:solidFill>
                <a:effectLst/>
                <a:latin typeface="微软雅黑" panose="020B0503020204020204" pitchFamily="34" charset="-122"/>
                <a:cs typeface="仿宋_GB2312"/>
              </a:rPr>
              <a:t>手机微信扫描屏幕二维码，并在手机上点击确认，电脑屏幕可以看到手机实时画面，系统检测通过。并把手机架设在</a:t>
            </a:r>
            <a:r>
              <a:rPr lang="zh-CN" altLang="zh-TW" sz="1800" kern="100" dirty="0">
                <a:solidFill>
                  <a:srgbClr val="000000"/>
                </a:solidFill>
                <a:effectLst/>
                <a:latin typeface="微软雅黑" panose="020B0503020204020204" pitchFamily="34" charset="-122"/>
                <a:cs typeface="仿宋_GB2312"/>
              </a:rPr>
              <a:t>侧面</a:t>
            </a:r>
            <a:r>
              <a:rPr lang="en-US" altLang="zh-CN" sz="1800" kern="100" dirty="0">
                <a:solidFill>
                  <a:srgbClr val="000000"/>
                </a:solidFill>
                <a:effectLst/>
                <a:latin typeface="微软雅黑" panose="020B0503020204020204" pitchFamily="34" charset="-122"/>
                <a:cs typeface="仿宋_GB2312"/>
              </a:rPr>
              <a:t>1.5</a:t>
            </a:r>
            <a:r>
              <a:rPr lang="zh-CN" altLang="en-US" sz="1800" kern="100" dirty="0">
                <a:solidFill>
                  <a:srgbClr val="000000"/>
                </a:solidFill>
                <a:effectLst/>
                <a:latin typeface="微软雅黑" panose="020B0503020204020204" pitchFamily="34" charset="-122"/>
                <a:cs typeface="仿宋_GB2312"/>
              </a:rPr>
              <a:t>米左右等</a:t>
            </a:r>
            <a:r>
              <a:rPr lang="zh-CN" altLang="en-US" sz="1800" kern="100" dirty="0">
                <a:solidFill>
                  <a:srgbClr val="000000"/>
                </a:solidFill>
                <a:effectLst/>
                <a:latin typeface="微软雅黑" panose="020B0503020204020204" pitchFamily="34" charset="-122"/>
                <a:cs typeface="仿宋_GB2312"/>
              </a:rPr>
              <a:t>位置</a:t>
            </a:r>
            <a:endParaRPr lang="zh-CN" altLang="en-US" sz="1800" kern="100" dirty="0">
              <a:solidFill>
                <a:srgbClr val="000000"/>
              </a:solidFill>
              <a:effectLst/>
              <a:latin typeface="微软雅黑" panose="020B0503020204020204" pitchFamily="34" charset="-122"/>
              <a:cs typeface="仿宋_GB2312"/>
            </a:endParaRPr>
          </a:p>
        </p:txBody>
      </p:sp>
      <p:pic>
        <p:nvPicPr>
          <p:cNvPr id="3" name="图片 2"/>
          <p:cNvPicPr>
            <a:picLocks noChangeAspect="1"/>
          </p:cNvPicPr>
          <p:nvPr/>
        </p:nvPicPr>
        <p:blipFill>
          <a:blip r:embed="rId1"/>
          <a:stretch>
            <a:fillRect/>
          </a:stretch>
        </p:blipFill>
        <p:spPr>
          <a:xfrm>
            <a:off x="306070" y="2021205"/>
            <a:ext cx="5362575" cy="2371725"/>
          </a:xfrm>
          <a:prstGeom prst="rect">
            <a:avLst/>
          </a:prstGeom>
        </p:spPr>
      </p:pic>
      <p:pic>
        <p:nvPicPr>
          <p:cNvPr id="5" name="图片 4"/>
          <p:cNvPicPr>
            <a:picLocks noChangeAspect="1"/>
          </p:cNvPicPr>
          <p:nvPr/>
        </p:nvPicPr>
        <p:blipFill>
          <a:blip r:embed="rId2"/>
          <a:stretch>
            <a:fillRect/>
          </a:stretch>
        </p:blipFill>
        <p:spPr>
          <a:xfrm>
            <a:off x="5668645" y="3475990"/>
            <a:ext cx="6494780" cy="31337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46547" y="1014531"/>
            <a:ext cx="10298906" cy="922020"/>
          </a:xfrm>
          <a:prstGeom prst="rect">
            <a:avLst/>
          </a:prstGeom>
          <a:noFill/>
        </p:spPr>
        <p:txBody>
          <a:bodyPr wrap="square">
            <a:spAutoFit/>
          </a:bodyPr>
          <a:lstStyle/>
          <a:p>
            <a:pPr indent="304800" algn="just">
              <a:lnSpc>
                <a:spcPct val="150000"/>
              </a:lnSpc>
            </a:pPr>
            <a:r>
              <a:rPr lang="en-US" altLang="zh-TW" sz="1800" b="1" kern="100" dirty="0">
                <a:solidFill>
                  <a:srgbClr val="C00000"/>
                </a:solidFill>
                <a:effectLst/>
                <a:latin typeface="微软雅黑" panose="020B0503020204020204" pitchFamily="34" charset="-122"/>
                <a:cs typeface="楷体_GB2312"/>
              </a:rPr>
              <a:t>1.</a:t>
            </a:r>
            <a:r>
              <a:rPr lang="zh-TW" altLang="zh-CN" sz="1800" b="1" kern="100" dirty="0">
                <a:solidFill>
                  <a:srgbClr val="C00000"/>
                </a:solidFill>
                <a:effectLst/>
                <a:latin typeface="微软雅黑" panose="020B0503020204020204" pitchFamily="34" charset="-122"/>
                <a:cs typeface="楷体_GB2312"/>
              </a:rPr>
              <a:t>进入面试主页面</a:t>
            </a:r>
            <a:r>
              <a:rPr lang="zh-CN" altLang="en-US" sz="1800"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设备测试完毕，进入正式面试环节</a:t>
            </a:r>
            <a:r>
              <a:rPr lang="zh-TW" altLang="zh-CN" sz="1800" kern="100" dirty="0">
                <a:effectLst/>
                <a:latin typeface="微软雅黑" panose="020B0503020204020204" pitchFamily="34" charset="-122"/>
                <a:cs typeface="仿宋_GB2312"/>
              </a:rPr>
              <a:t>。首先阅读面试须知，并在弹出的界面勾选</a:t>
            </a:r>
            <a:r>
              <a:rPr lang="zh-CN" altLang="zh-CN" sz="1800" kern="100" dirty="0">
                <a:effectLst/>
                <a:latin typeface="微软雅黑" panose="020B0503020204020204" pitchFamily="34" charset="-122"/>
                <a:cs typeface="仿宋_GB2312"/>
              </a:rPr>
              <a:t>、</a:t>
            </a:r>
            <a:r>
              <a:rPr lang="zh-TW" altLang="zh-CN" sz="1800" kern="100" dirty="0">
                <a:effectLst/>
                <a:latin typeface="微软雅黑" panose="020B0503020204020204" pitchFamily="34" charset="-122"/>
                <a:cs typeface="仿宋_GB2312"/>
              </a:rPr>
              <a:t>“我已</a:t>
            </a:r>
            <a:r>
              <a:rPr lang="zh-CN" altLang="zh-CN" sz="1800" kern="100" dirty="0">
                <a:effectLst/>
                <a:latin typeface="微软雅黑" panose="020B0503020204020204" pitchFamily="34" charset="-122"/>
                <a:cs typeface="仿宋_GB2312"/>
              </a:rPr>
              <a:t>阅读</a:t>
            </a:r>
            <a:r>
              <a:rPr lang="zh-CN" altLang="zh-CN" sz="1800" kern="100" dirty="0">
                <a:solidFill>
                  <a:srgbClr val="000000"/>
                </a:solidFill>
                <a:effectLst/>
                <a:latin typeface="微软雅黑" panose="020B0503020204020204" pitchFamily="34" charset="-122"/>
                <a:cs typeface="仿宋_GB2312"/>
              </a:rPr>
              <a:t>上述说明</a:t>
            </a:r>
            <a:r>
              <a:rPr lang="zh-TW" altLang="zh-CN" sz="1800" kern="100" dirty="0">
                <a:effectLst/>
                <a:latin typeface="微软雅黑" panose="020B0503020204020204" pitchFamily="34" charset="-122"/>
                <a:cs typeface="仿宋_GB2312"/>
              </a:rPr>
              <a:t>” “我已完成设备调试”</a:t>
            </a:r>
            <a:r>
              <a:rPr lang="zh-TW" altLang="zh-CN" sz="1800" kern="100" dirty="0">
                <a:solidFill>
                  <a:srgbClr val="000000"/>
                </a:solidFill>
                <a:effectLst/>
                <a:latin typeface="微软雅黑" panose="020B0503020204020204" pitchFamily="34" charset="-122"/>
                <a:cs typeface="仿宋_GB2312"/>
              </a:rPr>
              <a:t>，点击下方“身份核验”按钮。</a:t>
            </a:r>
            <a:endParaRPr lang="zh-CN" altLang="zh-CN" sz="1200" kern="100" dirty="0">
              <a:effectLst/>
              <a:latin typeface="微软雅黑" panose="020B0503020204020204" pitchFamily="34" charset="-122"/>
              <a:cs typeface="Times New Roman" panose="02020603050405020304" pitchFamily="18" charset="0"/>
            </a:endParaRPr>
          </a:p>
        </p:txBody>
      </p:sp>
      <p:sp>
        <p:nvSpPr>
          <p:cNvPr id="7" name="矩形 6"/>
          <p:cNvSpPr/>
          <p:nvPr/>
        </p:nvSpPr>
        <p:spPr>
          <a:xfrm>
            <a:off x="243840" y="132080"/>
            <a:ext cx="76809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二、面试平台：（正式面试）进入面试主页面</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694815" y="2160905"/>
            <a:ext cx="9300845" cy="40919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43840" y="132080"/>
            <a:ext cx="76809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二、面试平台：（正式面试）填写考生信息</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349608" y="1105498"/>
            <a:ext cx="9492784" cy="397353"/>
          </a:xfrm>
          <a:prstGeom prst="rect">
            <a:avLst/>
          </a:prstGeom>
          <a:noFill/>
        </p:spPr>
        <p:txBody>
          <a:bodyPr wrap="square">
            <a:spAutoFit/>
          </a:bodyPr>
          <a:lstStyle/>
          <a:p>
            <a:pPr>
              <a:lnSpc>
                <a:spcPts val="2600"/>
              </a:lnSpc>
            </a:pPr>
            <a:r>
              <a:rPr lang="en-US" altLang="zh-TW" sz="1800" b="1" kern="100" dirty="0">
                <a:solidFill>
                  <a:srgbClr val="C00000"/>
                </a:solidFill>
                <a:effectLst/>
                <a:latin typeface="微软雅黑" panose="020B0503020204020204" pitchFamily="34" charset="-122"/>
                <a:cs typeface="仿宋_GB2312"/>
              </a:rPr>
              <a:t>2.</a:t>
            </a:r>
            <a:r>
              <a:rPr lang="zh-TW" altLang="zh-CN" sz="1800" b="1" kern="100" dirty="0">
                <a:solidFill>
                  <a:srgbClr val="C00000"/>
                </a:solidFill>
                <a:effectLst/>
                <a:latin typeface="微软雅黑" panose="020B0503020204020204" pitchFamily="34" charset="-122"/>
                <a:cs typeface="仿宋_GB2312"/>
              </a:rPr>
              <a:t>填写考生信息</a:t>
            </a:r>
            <a:r>
              <a:rPr lang="zh-CN" altLang="en-US" sz="1800" b="1"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填写考生“真实姓名”、“身份证号”，填写完成后点击“下一步”。</a:t>
            </a:r>
            <a:endParaRPr lang="zh-CN" altLang="zh-CN" sz="1200" kern="100" dirty="0">
              <a:effectLst/>
              <a:latin typeface="微软雅黑" panose="020B0503020204020204" pitchFamily="34"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1349375" y="1503045"/>
            <a:ext cx="9686290" cy="50984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a:stretch>
            <a:fillRect/>
          </a:stretch>
        </p:blipFill>
        <p:spPr bwMode="auto">
          <a:xfrm>
            <a:off x="673101" y="1946558"/>
            <a:ext cx="4993005" cy="2170430"/>
          </a:xfrm>
          <a:prstGeom prst="rect">
            <a:avLst/>
          </a:prstGeom>
          <a:noFill/>
          <a:ln>
            <a:solidFill>
              <a:srgbClr val="C00000"/>
            </a:solidFill>
          </a:ln>
        </p:spPr>
      </p:pic>
      <p:pic>
        <p:nvPicPr>
          <p:cNvPr id="5" name="图片 4"/>
          <p:cNvPicPr>
            <a:picLocks noChangeAspect="1"/>
          </p:cNvPicPr>
          <p:nvPr/>
        </p:nvPicPr>
        <p:blipFill>
          <a:blip r:embed="rId2"/>
          <a:srcRect/>
          <a:stretch>
            <a:fillRect/>
          </a:stretch>
        </p:blipFill>
        <p:spPr>
          <a:xfrm>
            <a:off x="6096001" y="1946559"/>
            <a:ext cx="4993005" cy="2230755"/>
          </a:xfrm>
          <a:prstGeom prst="rect">
            <a:avLst/>
          </a:prstGeom>
          <a:noFill/>
          <a:ln>
            <a:solidFill>
              <a:srgbClr val="C00000"/>
            </a:solidFill>
          </a:ln>
        </p:spPr>
      </p:pic>
      <p:sp>
        <p:nvSpPr>
          <p:cNvPr id="6" name="矩形 5"/>
          <p:cNvSpPr/>
          <p:nvPr/>
        </p:nvSpPr>
        <p:spPr>
          <a:xfrm>
            <a:off x="243840" y="132080"/>
            <a:ext cx="76809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二、面试平台：（正式面试）核验身份</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87351" y="1016247"/>
            <a:ext cx="11417300" cy="758190"/>
          </a:xfrm>
          <a:prstGeom prst="rect">
            <a:avLst/>
          </a:prstGeom>
          <a:noFill/>
        </p:spPr>
        <p:txBody>
          <a:bodyPr wrap="square">
            <a:spAutoFit/>
          </a:bodyPr>
          <a:lstStyle/>
          <a:p>
            <a:pPr indent="356870" algn="just">
              <a:lnSpc>
                <a:spcPts val="2600"/>
              </a:lnSpc>
            </a:pPr>
            <a:r>
              <a:rPr lang="en-US" altLang="zh-TW" b="1" kern="100" dirty="0">
                <a:solidFill>
                  <a:srgbClr val="C00000"/>
                </a:solidFill>
                <a:latin typeface="微软雅黑" panose="020B0503020204020204" pitchFamily="34" charset="-122"/>
              </a:rPr>
              <a:t>3.</a:t>
            </a:r>
            <a:r>
              <a:rPr lang="zh-TW" altLang="en-US" b="1" kern="100" dirty="0">
                <a:solidFill>
                  <a:srgbClr val="C00000"/>
                </a:solidFill>
                <a:latin typeface="微软雅黑" panose="020B0503020204020204" pitchFamily="34" charset="-122"/>
              </a:rPr>
              <a:t>核</a:t>
            </a:r>
            <a:r>
              <a:rPr lang="zh-TW" altLang="en-US" sz="1800" b="1" kern="100" dirty="0">
                <a:solidFill>
                  <a:srgbClr val="C00000"/>
                </a:solidFill>
                <a:effectLst/>
                <a:latin typeface="微软雅黑" panose="020B0503020204020204" pitchFamily="34" charset="-122"/>
                <a:cs typeface="仿宋_GB2312"/>
              </a:rPr>
              <a:t>验身份</a:t>
            </a:r>
            <a:r>
              <a:rPr lang="zh-CN" altLang="en-US" sz="1800" b="1"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点击 “开始拍照”，完成人脸照片采集，开启身份动态核验功能，实时与公安数据库保持人脸识别。</a:t>
            </a:r>
            <a:r>
              <a:rPr lang="zh-TW" altLang="zh-CN" sz="1800" dirty="0">
                <a:solidFill>
                  <a:srgbClr val="000000"/>
                </a:solidFill>
                <a:effectLst/>
                <a:latin typeface="微软雅黑" panose="020B0503020204020204" pitchFamily="34" charset="-122"/>
                <a:cs typeface="仿宋_GB2312"/>
              </a:rPr>
              <a:t>验证成功后点击“开始”按钮，开始正式面试答题。</a:t>
            </a:r>
            <a:endParaRPr lang="zh-CN" altLang="zh-CN" sz="1200" kern="100" dirty="0">
              <a:effectLst/>
              <a:latin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3"/>
          <a:srcRect/>
          <a:stretch>
            <a:fillRect/>
          </a:stretch>
        </p:blipFill>
        <p:spPr>
          <a:xfrm>
            <a:off x="3402343" y="4221480"/>
            <a:ext cx="4655185" cy="2129790"/>
          </a:xfrm>
          <a:prstGeom prst="rect">
            <a:avLst/>
          </a:prstGeom>
          <a:noFill/>
          <a:ln>
            <a:solidFill>
              <a:srgbClr val="C00000"/>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（正式面试）如遇身份核验失败，怎么办？</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rcRect/>
          <a:stretch>
            <a:fillRect/>
          </a:stretch>
        </p:blipFill>
        <p:spPr>
          <a:xfrm>
            <a:off x="478155" y="1052194"/>
            <a:ext cx="5177790" cy="2181860"/>
          </a:xfrm>
          <a:prstGeom prst="rect">
            <a:avLst/>
          </a:prstGeom>
          <a:noFill/>
          <a:ln w="9525">
            <a:solidFill>
              <a:srgbClr val="C00000"/>
            </a:solidFill>
          </a:ln>
        </p:spPr>
      </p:pic>
      <p:pic>
        <p:nvPicPr>
          <p:cNvPr id="6" name="图片 5"/>
          <p:cNvPicPr>
            <a:picLocks noChangeAspect="1"/>
          </p:cNvPicPr>
          <p:nvPr/>
        </p:nvPicPr>
        <p:blipFill>
          <a:blip r:embed="rId2"/>
          <a:srcRect/>
          <a:stretch>
            <a:fillRect/>
          </a:stretch>
        </p:blipFill>
        <p:spPr>
          <a:xfrm>
            <a:off x="6335713" y="1052194"/>
            <a:ext cx="4811395" cy="2186305"/>
          </a:xfrm>
          <a:prstGeom prst="rect">
            <a:avLst/>
          </a:prstGeom>
          <a:noFill/>
          <a:ln w="9525">
            <a:solidFill>
              <a:srgbClr val="C00000"/>
            </a:solidFill>
          </a:ln>
        </p:spPr>
      </p:pic>
      <p:pic>
        <p:nvPicPr>
          <p:cNvPr id="7" name="图片 6"/>
          <p:cNvPicPr>
            <a:picLocks noChangeAspect="1"/>
          </p:cNvPicPr>
          <p:nvPr/>
        </p:nvPicPr>
        <p:blipFill>
          <a:blip r:embed="rId3"/>
          <a:srcRect/>
          <a:stretch>
            <a:fillRect/>
          </a:stretch>
        </p:blipFill>
        <p:spPr>
          <a:xfrm>
            <a:off x="3758684" y="3791377"/>
            <a:ext cx="4331335" cy="2065655"/>
          </a:xfrm>
          <a:prstGeom prst="rect">
            <a:avLst/>
          </a:prstGeom>
          <a:noFill/>
          <a:ln w="9525">
            <a:solidFill>
              <a:srgbClr val="C00000"/>
            </a:solidFill>
          </a:ln>
        </p:spPr>
      </p:pic>
      <p:sp>
        <p:nvSpPr>
          <p:cNvPr id="9" name="文本框 8"/>
          <p:cNvSpPr txBox="1"/>
          <p:nvPr/>
        </p:nvSpPr>
        <p:spPr>
          <a:xfrm>
            <a:off x="126842" y="3238501"/>
            <a:ext cx="5797708" cy="421847"/>
          </a:xfrm>
          <a:prstGeom prst="rect">
            <a:avLst/>
          </a:prstGeom>
          <a:noFill/>
        </p:spPr>
        <p:txBody>
          <a:bodyPr wrap="square">
            <a:spAutoFit/>
          </a:bodyPr>
          <a:lstStyle/>
          <a:p>
            <a:pPr indent="356870" algn="just">
              <a:lnSpc>
                <a:spcPts val="2800"/>
              </a:lnSpc>
            </a:pPr>
            <a:r>
              <a:rPr lang="zh-TW" altLang="zh-CN" sz="1600" b="1" kern="100" dirty="0">
                <a:solidFill>
                  <a:srgbClr val="C00000"/>
                </a:solidFill>
                <a:effectLst/>
                <a:latin typeface="微软雅黑" panose="020B0503020204020204" pitchFamily="34" charset="-122"/>
                <a:cs typeface="仿宋_GB2312"/>
              </a:rPr>
              <a:t>第一步：</a:t>
            </a:r>
            <a:r>
              <a:rPr lang="zh-TW" altLang="zh-CN" sz="1600" kern="100" dirty="0">
                <a:solidFill>
                  <a:srgbClr val="000000"/>
                </a:solidFill>
                <a:effectLst/>
                <a:latin typeface="微软雅黑" panose="020B0503020204020204" pitchFamily="34" charset="-122"/>
                <a:cs typeface="仿宋_GB2312"/>
              </a:rPr>
              <a:t>提示失败原因，点击“申请人工审核”按钮。</a:t>
            </a:r>
            <a:endParaRPr lang="zh-CN" altLang="zh-CN" sz="1100" kern="100" dirty="0">
              <a:effectLst/>
              <a:latin typeface="微软雅黑" panose="020B0503020204020204" pitchFamily="34" charset="-122"/>
              <a:cs typeface="Times New Roman" panose="02020603050405020304" pitchFamily="18" charset="0"/>
            </a:endParaRPr>
          </a:p>
        </p:txBody>
      </p:sp>
      <p:sp>
        <p:nvSpPr>
          <p:cNvPr id="11" name="文本框 10"/>
          <p:cNvSpPr txBox="1"/>
          <p:nvPr/>
        </p:nvSpPr>
        <p:spPr>
          <a:xfrm>
            <a:off x="5832954" y="3269888"/>
            <a:ext cx="6224586" cy="415178"/>
          </a:xfrm>
          <a:prstGeom prst="rect">
            <a:avLst/>
          </a:prstGeom>
          <a:noFill/>
        </p:spPr>
        <p:txBody>
          <a:bodyPr wrap="square">
            <a:spAutoFit/>
          </a:bodyPr>
          <a:lstStyle/>
          <a:p>
            <a:pPr indent="356870" algn="just">
              <a:lnSpc>
                <a:spcPts val="2800"/>
              </a:lnSpc>
            </a:pPr>
            <a:r>
              <a:rPr lang="zh-TW" altLang="zh-CN" sz="1600" b="1" kern="100" dirty="0">
                <a:solidFill>
                  <a:srgbClr val="C00000"/>
                </a:solidFill>
                <a:effectLst/>
                <a:latin typeface="微软雅黑" panose="020B0503020204020204" pitchFamily="34" charset="-122"/>
                <a:cs typeface="仿宋_GB2312"/>
              </a:rPr>
              <a:t>第二步：</a:t>
            </a:r>
            <a:r>
              <a:rPr lang="zh-TW" altLang="zh-CN" sz="1600" kern="100" dirty="0">
                <a:solidFill>
                  <a:srgbClr val="000000"/>
                </a:solidFill>
                <a:effectLst/>
                <a:latin typeface="微软雅黑" panose="020B0503020204020204" pitchFamily="34" charset="-122"/>
                <a:cs typeface="仿宋_GB2312"/>
              </a:rPr>
              <a:t>申请人工审核，上传身份证照片，上传个人实时画面。</a:t>
            </a:r>
            <a:endParaRPr lang="zh-CN" altLang="zh-CN" sz="1100" kern="100" dirty="0">
              <a:effectLst/>
              <a:latin typeface="微软雅黑" panose="020B0503020204020204" pitchFamily="34" charset="-122"/>
              <a:cs typeface="Times New Roman" panose="02020603050405020304" pitchFamily="18" charset="0"/>
            </a:endParaRPr>
          </a:p>
        </p:txBody>
      </p:sp>
      <p:sp>
        <p:nvSpPr>
          <p:cNvPr id="13" name="文本框 12"/>
          <p:cNvSpPr txBox="1"/>
          <p:nvPr/>
        </p:nvSpPr>
        <p:spPr>
          <a:xfrm>
            <a:off x="1309687" y="5878065"/>
            <a:ext cx="9229725" cy="450215"/>
          </a:xfrm>
          <a:prstGeom prst="rect">
            <a:avLst/>
          </a:prstGeom>
          <a:noFill/>
        </p:spPr>
        <p:txBody>
          <a:bodyPr wrap="square">
            <a:spAutoFit/>
          </a:bodyPr>
          <a:lstStyle/>
          <a:p>
            <a:pPr indent="356870" algn="just">
              <a:lnSpc>
                <a:spcPts val="2800"/>
              </a:lnSpc>
            </a:pPr>
            <a:r>
              <a:rPr lang="zh-TW" altLang="zh-CN" sz="1600" b="1" kern="100" dirty="0">
                <a:solidFill>
                  <a:srgbClr val="C00000"/>
                </a:solidFill>
                <a:effectLst/>
                <a:latin typeface="微软雅黑" panose="020B0503020204020204" pitchFamily="34" charset="-122"/>
                <a:cs typeface="仿宋_GB2312"/>
              </a:rPr>
              <a:t>第三步：</a:t>
            </a:r>
            <a:r>
              <a:rPr lang="zh-TW" altLang="zh-CN" sz="1600" kern="100" dirty="0">
                <a:solidFill>
                  <a:srgbClr val="000000"/>
                </a:solidFill>
                <a:effectLst/>
                <a:latin typeface="微软雅黑" panose="020B0503020204020204" pitchFamily="34" charset="-122"/>
                <a:cs typeface="仿宋_GB2312"/>
              </a:rPr>
              <a:t>等待审核结果，后台监考老师线上核验身份。验证成功，系统会自动跳转至面试页面。</a:t>
            </a:r>
            <a:endParaRPr lang="zh-CN" altLang="zh-CN" sz="1100" kern="100" dirty="0">
              <a:effectLst/>
              <a:latin typeface="微软雅黑" panose="020B0503020204020204" pitchFamily="34" charset="-122"/>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2918" y="1042124"/>
            <a:ext cx="11565731" cy="922020"/>
          </a:xfrm>
          <a:prstGeom prst="rect">
            <a:avLst/>
          </a:prstGeom>
          <a:noFill/>
        </p:spPr>
        <p:txBody>
          <a:bodyPr wrap="square">
            <a:spAutoFit/>
          </a:bodyPr>
          <a:lstStyle/>
          <a:p>
            <a:pPr indent="457200"/>
            <a:r>
              <a:rPr lang="en-US" altLang="zh-TW" sz="1800" b="1" dirty="0">
                <a:solidFill>
                  <a:srgbClr val="C00000"/>
                </a:solidFill>
                <a:effectLst/>
                <a:latin typeface="微软雅黑" panose="020B0503020204020204" pitchFamily="34" charset="-122"/>
                <a:cs typeface="仿宋_GB2312"/>
              </a:rPr>
              <a:t>4.</a:t>
            </a:r>
            <a:r>
              <a:rPr lang="zh-TW" altLang="zh-CN" sz="1800" b="1" dirty="0">
                <a:solidFill>
                  <a:srgbClr val="C00000"/>
                </a:solidFill>
                <a:effectLst/>
                <a:latin typeface="微软雅黑" panose="020B0503020204020204" pitchFamily="34" charset="-122"/>
                <a:cs typeface="仿宋_GB2312"/>
              </a:rPr>
              <a:t>进入试题页面</a:t>
            </a:r>
            <a:r>
              <a:rPr lang="zh-CN" altLang="en-US" sz="1800" b="1" dirty="0">
                <a:solidFill>
                  <a:srgbClr val="C00000"/>
                </a:solidFill>
                <a:effectLst/>
                <a:latin typeface="微软雅黑" panose="020B0503020204020204" pitchFamily="34" charset="-122"/>
                <a:cs typeface="仿宋_GB2312"/>
              </a:rPr>
              <a:t>：</a:t>
            </a:r>
            <a:r>
              <a:rPr lang="zh-TW" altLang="zh-CN" sz="1800" dirty="0">
                <a:solidFill>
                  <a:srgbClr val="000000"/>
                </a:solidFill>
                <a:effectLst/>
                <a:latin typeface="微软雅黑" panose="020B0503020204020204" pitchFamily="34" charset="-122"/>
                <a:cs typeface="仿宋_GB2312"/>
              </a:rPr>
              <a:t>完成身份信息核验后，点击“我已阅读指引，开始授权”，在弹出的页面选择“整个屏幕”选项，完成屏幕实时共享，进入正式面试页面。请确保左上角实时画面正常，若黑屏，请参照调试设备步骤重新完成调测。请选择安静环境面试，关闭电脑端所有与面试无关的软件，避免意外干扰和软件弹窗影响面试。</a:t>
            </a:r>
            <a:endParaRPr lang="zh-CN" altLang="en-US" dirty="0">
              <a:latin typeface="微软雅黑" panose="020B0503020204020204" pitchFamily="34" charset="-122"/>
            </a:endParaRPr>
          </a:p>
        </p:txBody>
      </p:sp>
      <p:sp>
        <p:nvSpPr>
          <p:cNvPr id="7" name="矩形 6"/>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a:t>
            </a:r>
            <a:r>
              <a:rPr lang="zh-TW" altLang="zh-CN" sz="2800" b="1" dirty="0">
                <a:solidFill>
                  <a:srgbClr val="C00000"/>
                </a:solidFill>
                <a:effectLst/>
                <a:ea typeface="仿宋_GB2312"/>
                <a:cs typeface="仿宋_GB2312"/>
              </a:rPr>
              <a:t>进入</a:t>
            </a:r>
            <a:r>
              <a:rPr lang="zh-CN" altLang="zh-TW" sz="2800" b="1" dirty="0">
                <a:solidFill>
                  <a:srgbClr val="C00000"/>
                </a:solidFill>
                <a:effectLst/>
                <a:ea typeface="仿宋_GB2312"/>
                <a:cs typeface="仿宋_GB2312"/>
              </a:rPr>
              <a:t>面试</a:t>
            </a:r>
            <a:r>
              <a:rPr lang="zh-TW" altLang="zh-CN" sz="2800" b="1" dirty="0">
                <a:solidFill>
                  <a:srgbClr val="C00000"/>
                </a:solidFill>
                <a:effectLst/>
                <a:ea typeface="仿宋_GB2312"/>
                <a:cs typeface="仿宋_GB2312"/>
              </a:rPr>
              <a:t>页面</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92760" y="1986915"/>
            <a:ext cx="5681980" cy="2884170"/>
          </a:xfrm>
          <a:prstGeom prst="rect">
            <a:avLst/>
          </a:prstGeom>
        </p:spPr>
      </p:pic>
      <p:pic>
        <p:nvPicPr>
          <p:cNvPr id="3" name="图片 2"/>
          <p:cNvPicPr>
            <a:picLocks noChangeAspect="1"/>
          </p:cNvPicPr>
          <p:nvPr/>
        </p:nvPicPr>
        <p:blipFill>
          <a:blip r:embed="rId2"/>
          <a:stretch>
            <a:fillRect/>
          </a:stretch>
        </p:blipFill>
        <p:spPr>
          <a:xfrm>
            <a:off x="6113145" y="3716655"/>
            <a:ext cx="6078855" cy="28962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2919" y="918299"/>
            <a:ext cx="10898981" cy="922020"/>
          </a:xfrm>
          <a:prstGeom prst="rect">
            <a:avLst/>
          </a:prstGeom>
          <a:noFill/>
        </p:spPr>
        <p:txBody>
          <a:bodyPr wrap="square">
            <a:spAutoFit/>
          </a:bodyPr>
          <a:lstStyle/>
          <a:p>
            <a:pPr indent="355600" algn="just"/>
            <a:r>
              <a:rPr lang="en-US" altLang="zh-TW" sz="1800" b="1" kern="100" dirty="0">
                <a:solidFill>
                  <a:srgbClr val="C00000"/>
                </a:solidFill>
                <a:effectLst/>
                <a:latin typeface="微软雅黑" panose="020B0503020204020204" pitchFamily="34" charset="-122"/>
                <a:cs typeface="仿宋_GB2312"/>
              </a:rPr>
              <a:t>5.</a:t>
            </a:r>
            <a:r>
              <a:rPr lang="zh-TW" altLang="zh-CN" sz="1800" b="1" kern="100" dirty="0">
                <a:solidFill>
                  <a:srgbClr val="C00000"/>
                </a:solidFill>
                <a:effectLst/>
                <a:latin typeface="微软雅黑" panose="020B0503020204020204" pitchFamily="34" charset="-122"/>
                <a:cs typeface="仿宋_GB2312"/>
              </a:rPr>
              <a:t>开始作答</a:t>
            </a:r>
            <a:r>
              <a:rPr lang="zh-CN" altLang="en-US" sz="1800"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左上角监控画面正常即可开始面试。答题期间，考生需始终保持脸部处于电脑、手机摄像头监控范围内，面试现场参见下图。离开面试、遮挡脸部、多人入镜、左顾右盼、接打电话、切换屏幕等作弊或违规行为将被系统记录，并通过后台人工智能识别</a:t>
            </a:r>
            <a:r>
              <a:rPr lang="en-US" altLang="zh-TW" sz="1800" kern="100" dirty="0">
                <a:solidFill>
                  <a:srgbClr val="000000"/>
                </a:solidFill>
                <a:effectLst/>
                <a:latin typeface="微软雅黑" panose="020B0503020204020204" pitchFamily="34" charset="-122"/>
                <a:cs typeface="仿宋_GB2312"/>
              </a:rPr>
              <a:t>+</a:t>
            </a:r>
            <a:r>
              <a:rPr lang="zh-CN" altLang="en-US" sz="1800" kern="100" dirty="0">
                <a:solidFill>
                  <a:srgbClr val="000000"/>
                </a:solidFill>
                <a:effectLst/>
                <a:latin typeface="微软雅黑" panose="020B0503020204020204" pitchFamily="34" charset="-122"/>
                <a:cs typeface="仿宋_GB2312"/>
              </a:rPr>
              <a:t>人工判定</a:t>
            </a:r>
            <a:r>
              <a:rPr lang="zh-TW" altLang="zh-CN" sz="1800" kern="100" dirty="0">
                <a:solidFill>
                  <a:srgbClr val="000000"/>
                </a:solidFill>
                <a:effectLst/>
                <a:latin typeface="微软雅黑" panose="020B0503020204020204" pitchFamily="34" charset="-122"/>
                <a:cs typeface="仿宋_GB2312"/>
              </a:rPr>
              <a:t>，超过规定次数等将被系统强制交卷。</a:t>
            </a:r>
            <a:endParaRPr lang="zh-CN" altLang="zh-CN" sz="1800" kern="100" dirty="0">
              <a:effectLst/>
              <a:latin typeface="微软雅黑" panose="020B0503020204020204" pitchFamily="34" charset="-122"/>
              <a:cs typeface="Times New Roman" panose="02020603050405020304" pitchFamily="18" charset="0"/>
            </a:endParaRPr>
          </a:p>
        </p:txBody>
      </p:sp>
      <p:sp>
        <p:nvSpPr>
          <p:cNvPr id="7" name="矩形 6"/>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a:t>
            </a:r>
            <a:r>
              <a:rPr lang="zh-CN" altLang="en-US" sz="2800" b="1" dirty="0">
                <a:solidFill>
                  <a:srgbClr val="C00000"/>
                </a:solidFill>
                <a:effectLst/>
                <a:ea typeface="仿宋_GB2312"/>
                <a:cs typeface="仿宋_GB2312"/>
              </a:rPr>
              <a:t>开始作答</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92760" y="1840230"/>
            <a:ext cx="5672455" cy="2913380"/>
          </a:xfrm>
          <a:prstGeom prst="rect">
            <a:avLst/>
          </a:prstGeom>
        </p:spPr>
      </p:pic>
      <p:pic>
        <p:nvPicPr>
          <p:cNvPr id="3" name="图片 2"/>
          <p:cNvPicPr>
            <a:picLocks noChangeAspect="1"/>
          </p:cNvPicPr>
          <p:nvPr/>
        </p:nvPicPr>
        <p:blipFill>
          <a:blip r:embed="rId2"/>
          <a:stretch>
            <a:fillRect/>
          </a:stretch>
        </p:blipFill>
        <p:spPr>
          <a:xfrm>
            <a:off x="6193155" y="3287395"/>
            <a:ext cx="5998845" cy="33832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68" name="直接连接符 13"/>
          <p:cNvCxnSpPr>
            <a:cxnSpLocks noChangeShapeType="1"/>
          </p:cNvCxnSpPr>
          <p:nvPr/>
        </p:nvCxnSpPr>
        <p:spPr bwMode="auto">
          <a:xfrm>
            <a:off x="0" y="872067"/>
            <a:ext cx="12192000" cy="0"/>
          </a:xfrm>
          <a:prstGeom prst="line">
            <a:avLst/>
          </a:prstGeom>
          <a:noFill/>
          <a:ln w="25400">
            <a:solidFill>
              <a:srgbClr val="C00000"/>
            </a:solidFill>
            <a:round/>
          </a:ln>
        </p:spPr>
      </p:cxnSp>
      <p:grpSp>
        <p:nvGrpSpPr>
          <p:cNvPr id="19" name="组合 46"/>
          <p:cNvGrpSpPr/>
          <p:nvPr/>
        </p:nvGrpSpPr>
        <p:grpSpPr bwMode="auto">
          <a:xfrm>
            <a:off x="2" y="283635"/>
            <a:ext cx="2256367" cy="531284"/>
            <a:chOff x="0" y="284389"/>
            <a:chExt cx="1692275" cy="529772"/>
          </a:xfrm>
        </p:grpSpPr>
        <p:sp>
          <p:nvSpPr>
            <p:cNvPr id="20" name="矩形 19"/>
            <p:cNvSpPr/>
            <p:nvPr/>
          </p:nvSpPr>
          <p:spPr>
            <a:xfrm>
              <a:off x="0" y="284389"/>
              <a:ext cx="1511300" cy="5297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面试流程</a:t>
              </a:r>
              <a:endPar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22"/>
            <p:cNvSpPr/>
            <p:nvPr/>
          </p:nvSpPr>
          <p:spPr>
            <a:xfrm>
              <a:off x="1577975" y="284389"/>
              <a:ext cx="114300" cy="5297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 name="矩形 1"/>
          <p:cNvSpPr/>
          <p:nvPr/>
        </p:nvSpPr>
        <p:spPr>
          <a:xfrm>
            <a:off x="3363951" y="2319454"/>
            <a:ext cx="5464098" cy="1505414"/>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800" b="1" spc="600" dirty="0">
                <a:solidFill>
                  <a:srgbClr val="C00000"/>
                </a:solidFill>
                <a:latin typeface="微软雅黑" panose="020B0503020204020204" pitchFamily="34" charset="-122"/>
                <a:ea typeface="微软雅黑" panose="020B0503020204020204" pitchFamily="34" charset="-122"/>
              </a:rPr>
              <a:t>面试流程</a:t>
            </a:r>
            <a:endParaRPr lang="zh-CN" altLang="en-US" sz="4800" spc="600"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left)">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a:t>
            </a:r>
            <a:r>
              <a:rPr lang="zh-CN" altLang="en-US" sz="2800" b="1" dirty="0">
                <a:solidFill>
                  <a:srgbClr val="C00000"/>
                </a:solidFill>
                <a:effectLst/>
                <a:ea typeface="仿宋_GB2312"/>
                <a:cs typeface="仿宋_GB2312"/>
              </a:rPr>
              <a:t>结束面试</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832247" y="1205666"/>
            <a:ext cx="10356056" cy="922020"/>
          </a:xfrm>
          <a:prstGeom prst="rect">
            <a:avLst/>
          </a:prstGeom>
          <a:noFill/>
        </p:spPr>
        <p:txBody>
          <a:bodyPr wrap="square">
            <a:spAutoFit/>
          </a:bodyPr>
          <a:lstStyle/>
          <a:p>
            <a:pPr indent="355600" algn="just">
              <a:lnSpc>
                <a:spcPct val="150000"/>
              </a:lnSpc>
            </a:pPr>
            <a:r>
              <a:rPr lang="en-US" altLang="zh-TW" sz="1800" b="1" kern="100" dirty="0">
                <a:solidFill>
                  <a:srgbClr val="C00000"/>
                </a:solidFill>
                <a:effectLst/>
                <a:latin typeface="微软雅黑" panose="020B0503020204020204" pitchFamily="34" charset="-122"/>
                <a:cs typeface="楷体_GB2312"/>
              </a:rPr>
              <a:t>6.</a:t>
            </a:r>
            <a:r>
              <a:rPr lang="zh-TW" altLang="zh-CN" sz="1800" b="1" kern="100" dirty="0">
                <a:solidFill>
                  <a:srgbClr val="C00000"/>
                </a:solidFill>
                <a:effectLst/>
                <a:latin typeface="微软雅黑" panose="020B0503020204020204" pitchFamily="34" charset="-122"/>
                <a:cs typeface="楷体_GB2312"/>
              </a:rPr>
              <a:t>结束面试</a:t>
            </a:r>
            <a:r>
              <a:rPr lang="zh-CN" altLang="en-US" sz="1800"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答题完毕后，</a:t>
            </a:r>
            <a:r>
              <a:rPr lang="zh-CN" altLang="zh-TW" sz="1800" kern="100" dirty="0">
                <a:solidFill>
                  <a:srgbClr val="000000"/>
                </a:solidFill>
                <a:effectLst/>
                <a:latin typeface="微软雅黑" panose="020B0503020204020204" pitchFamily="34" charset="-122"/>
                <a:cs typeface="仿宋_GB2312"/>
              </a:rPr>
              <a:t>先点击结束录制再</a:t>
            </a:r>
            <a:r>
              <a:rPr lang="zh-TW" altLang="zh-CN" sz="1800" kern="100" dirty="0">
                <a:solidFill>
                  <a:srgbClr val="000000"/>
                </a:solidFill>
                <a:effectLst/>
                <a:latin typeface="微软雅黑" panose="020B0503020204020204" pitchFamily="34" charset="-122"/>
                <a:cs typeface="仿宋_GB2312"/>
              </a:rPr>
              <a:t>点击“提交试卷”按钮，在弹出的对话框中点击“确认”按钮。系统提示交卷成功，完成面试全部流程。</a:t>
            </a:r>
            <a:endParaRPr lang="zh-CN" altLang="zh-CN" sz="1200" kern="100" dirty="0">
              <a:effectLst/>
              <a:latin typeface="微软雅黑" panose="020B0503020204020204" pitchFamily="34" charset="-122"/>
              <a:cs typeface="Times New Roman" panose="02020603050405020304" pitchFamily="18" charset="0"/>
            </a:endParaRPr>
          </a:p>
        </p:txBody>
      </p:sp>
      <p:pic>
        <p:nvPicPr>
          <p:cNvPr id="5" name="内容占位符 4"/>
          <p:cNvPicPr>
            <a:picLocks noChangeAspect="1"/>
          </p:cNvPicPr>
          <p:nvPr>
            <p:ph idx="1"/>
          </p:nvPr>
        </p:nvPicPr>
        <p:blipFill>
          <a:blip r:embed="rId1"/>
          <a:stretch>
            <a:fillRect/>
          </a:stretch>
        </p:blipFill>
        <p:spPr>
          <a:xfrm>
            <a:off x="3376295" y="2683510"/>
            <a:ext cx="5947410" cy="26625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17069" y="2452508"/>
            <a:ext cx="6224586" cy="1014730"/>
          </a:xfrm>
          <a:prstGeom prst="rect">
            <a:avLst/>
          </a:prstGeom>
          <a:noFill/>
        </p:spPr>
        <p:txBody>
          <a:bodyPr wrap="square">
            <a:spAutoFit/>
          </a:bodyPr>
          <a:lstStyle/>
          <a:p>
            <a:r>
              <a:rPr lang="zh-CN" altLang="en-US" sz="6000" b="1" dirty="0">
                <a:solidFill>
                  <a:srgbClr val="C00000"/>
                </a:solidFill>
                <a:latin typeface="微软雅黑" panose="020B0503020204020204" pitchFamily="34" charset="-122"/>
              </a:rPr>
              <a:t>三</a:t>
            </a:r>
            <a:r>
              <a:rPr lang="zh-CN" altLang="en-US" sz="6000" b="1" dirty="0">
                <a:solidFill>
                  <a:srgbClr val="C00000"/>
                </a:solidFill>
                <a:latin typeface="微软雅黑" panose="020B0503020204020204" pitchFamily="34" charset="-122"/>
                <a:ea typeface="微软雅黑" panose="020B0503020204020204" pitchFamily="34" charset="-122"/>
              </a:rPr>
              <a:t>、常见</a:t>
            </a:r>
            <a:r>
              <a:rPr lang="zh-CN" altLang="en-US" sz="6000" b="1" dirty="0">
                <a:solidFill>
                  <a:srgbClr val="C00000"/>
                </a:solidFill>
                <a:latin typeface="微软雅黑" panose="020B0503020204020204" pitchFamily="34" charset="-122"/>
                <a:ea typeface="微软雅黑" panose="020B0503020204020204" pitchFamily="34" charset="-122"/>
              </a:rPr>
              <a:t>问题</a:t>
            </a:r>
            <a:endParaRPr lang="zh-CN" altLang="en-US" sz="60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91030" y="2319655"/>
            <a:ext cx="8879840" cy="150558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spc="600" dirty="0">
                <a:solidFill>
                  <a:srgbClr val="C00000"/>
                </a:solidFill>
                <a:latin typeface="微软雅黑" panose="020B0503020204020204" pitchFamily="34" charset="-122"/>
                <a:ea typeface="微软雅黑" panose="020B0503020204020204" pitchFamily="34" charset="-122"/>
              </a:rPr>
              <a:t>常见问题解答</a:t>
            </a:r>
            <a:r>
              <a:rPr lang="en-US" altLang="zh-CN" sz="4800" b="1" spc="600" dirty="0">
                <a:solidFill>
                  <a:srgbClr val="C00000"/>
                </a:solidFill>
                <a:latin typeface="微软雅黑" panose="020B0503020204020204" pitchFamily="34" charset="-122"/>
                <a:ea typeface="微软雅黑" panose="020B0503020204020204" pitchFamily="34" charset="-122"/>
              </a:rPr>
              <a:t>/</a:t>
            </a:r>
            <a:r>
              <a:rPr lang="zh-CN" altLang="en-US" sz="4800" b="1" spc="600" dirty="0">
                <a:solidFill>
                  <a:srgbClr val="C00000"/>
                </a:solidFill>
                <a:latin typeface="微软雅黑" panose="020B0503020204020204" pitchFamily="34" charset="-122"/>
                <a:ea typeface="微软雅黑" panose="020B0503020204020204" pitchFamily="34" charset="-122"/>
              </a:rPr>
              <a:t>重点说明</a:t>
            </a:r>
            <a:endParaRPr lang="zh-CN" altLang="en-US" sz="4800" b="1" spc="6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重点说明</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77240" y="1761540"/>
            <a:ext cx="10144760" cy="460375"/>
          </a:xfrm>
          <a:prstGeom prst="rect">
            <a:avLst/>
          </a:prstGeom>
          <a:noFill/>
        </p:spPr>
        <p:txBody>
          <a:bodyPr wrap="square">
            <a:spAutoFit/>
          </a:bodyPr>
          <a:lstStyle/>
          <a:p>
            <a:r>
              <a:rPr lang="zh-CN" altLang="en-US" sz="2400" b="1" dirty="0">
                <a:solidFill>
                  <a:srgbClr val="C00000"/>
                </a:solidFill>
                <a:latin typeface="微软雅黑" panose="020B0503020204020204" pitchFamily="34" charset="-122"/>
              </a:rPr>
              <a:t> </a:t>
            </a:r>
            <a:endParaRPr lang="zh-CN" altLang="en-US" sz="2400" dirty="0"/>
          </a:p>
        </p:txBody>
      </p:sp>
      <p:sp>
        <p:nvSpPr>
          <p:cNvPr id="10" name="文本框 9"/>
          <p:cNvSpPr txBox="1"/>
          <p:nvPr/>
        </p:nvSpPr>
        <p:spPr>
          <a:xfrm>
            <a:off x="939800" y="1537496"/>
            <a:ext cx="9982200" cy="4523105"/>
          </a:xfrm>
          <a:prstGeom prst="rect">
            <a:avLst/>
          </a:prstGeom>
          <a:noFill/>
        </p:spPr>
        <p:txBody>
          <a:bodyPr wrap="square">
            <a:spAutoFit/>
          </a:bodyPr>
          <a:lstStyle/>
          <a:p>
            <a:r>
              <a:rPr sz="2400" b="1" dirty="0">
                <a:solidFill>
                  <a:srgbClr val="C00000"/>
                </a:solidFill>
                <a:latin typeface="微软雅黑" panose="020B0503020204020204" pitchFamily="34" charset="-122"/>
                <a:sym typeface="+mn-ea"/>
              </a:rPr>
              <a:t>1.手机副机位</a:t>
            </a:r>
            <a:r>
              <a:rPr lang="zh-CN" sz="2400" b="1" dirty="0">
                <a:solidFill>
                  <a:srgbClr val="C00000"/>
                </a:solidFill>
                <a:latin typeface="微软雅黑" panose="020B0503020204020204" pitchFamily="34" charset="-122"/>
                <a:sym typeface="+mn-ea"/>
              </a:rPr>
              <a:t>放在侧面</a:t>
            </a:r>
            <a:r>
              <a:rPr lang="en-US" altLang="zh-CN" sz="2400" b="1" dirty="0">
                <a:solidFill>
                  <a:srgbClr val="C00000"/>
                </a:solidFill>
                <a:latin typeface="微软雅黑" panose="020B0503020204020204" pitchFamily="34" charset="-122"/>
                <a:sym typeface="+mn-ea"/>
              </a:rPr>
              <a:t>1.5米</a:t>
            </a:r>
            <a:r>
              <a:rPr lang="zh-CN" altLang="en-US" sz="2400" b="1" dirty="0">
                <a:solidFill>
                  <a:srgbClr val="C00000"/>
                </a:solidFill>
                <a:latin typeface="微软雅黑" panose="020B0503020204020204" pitchFamily="34" charset="-122"/>
                <a:sym typeface="+mn-ea"/>
              </a:rPr>
              <a:t>距离即可能看清桌面上双手，</a:t>
            </a:r>
            <a:r>
              <a:rPr lang="zh-CN" sz="2400" b="1" dirty="0">
                <a:solidFill>
                  <a:srgbClr val="C00000"/>
                </a:solidFill>
                <a:latin typeface="微软雅黑" panose="020B0503020204020204" pitchFamily="34" charset="-122"/>
                <a:sym typeface="+mn-ea"/>
              </a:rPr>
              <a:t>参考</a:t>
            </a:r>
            <a:r>
              <a:rPr sz="2400" b="1" dirty="0">
                <a:solidFill>
                  <a:srgbClr val="C00000"/>
                </a:solidFill>
                <a:latin typeface="微软雅黑" panose="020B0503020204020204" pitchFamily="34" charset="-122"/>
                <a:sym typeface="+mn-ea"/>
              </a:rPr>
              <a:t>面试系统的提示摆放</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2.关于可能涉及到部分摄像头镜像问题，正常录制即可</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3.如果面试结束发现上传失败不要惊慌正常提交试卷即可</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4.如果面试过程中因为设备或者网络等原因导致录制中断如果发现可继续</a:t>
            </a:r>
            <a:r>
              <a:rPr lang="zh-CN" sz="2400" b="1" dirty="0">
                <a:solidFill>
                  <a:srgbClr val="C00000"/>
                </a:solidFill>
                <a:latin typeface="微软雅黑" panose="020B0503020204020204" pitchFamily="34" charset="-122"/>
                <a:sym typeface="+mn-ea"/>
              </a:rPr>
              <a:t>完成作答</a:t>
            </a:r>
            <a:r>
              <a:rPr sz="2400" b="1" dirty="0">
                <a:solidFill>
                  <a:srgbClr val="C00000"/>
                </a:solidFill>
                <a:latin typeface="微软雅黑" panose="020B0503020204020204" pitchFamily="34" charset="-122"/>
                <a:sym typeface="+mn-ea"/>
              </a:rPr>
              <a:t>无需</a:t>
            </a:r>
            <a:r>
              <a:rPr lang="zh-CN" sz="2400" b="1" dirty="0">
                <a:solidFill>
                  <a:srgbClr val="C00000"/>
                </a:solidFill>
                <a:latin typeface="微软雅黑" panose="020B0503020204020204" pitchFamily="34" charset="-122"/>
                <a:sym typeface="+mn-ea"/>
              </a:rPr>
              <a:t>点击</a:t>
            </a:r>
            <a:r>
              <a:rPr sz="2400" b="1" dirty="0">
                <a:solidFill>
                  <a:srgbClr val="C00000"/>
                </a:solidFill>
                <a:latin typeface="微软雅黑" panose="020B0503020204020204" pitchFamily="34" charset="-122"/>
                <a:sym typeface="+mn-ea"/>
              </a:rPr>
              <a:t>重新录制，后续都会有视频生成无需担心</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5.如果在正式考试出现人脸核验失败的情况要第一时间联系技术电话进行人工核验</a:t>
            </a:r>
            <a:r>
              <a:rPr lang="zh-CN" sz="2400" b="1" dirty="0">
                <a:solidFill>
                  <a:srgbClr val="C00000"/>
                </a:solidFill>
                <a:latin typeface="微软雅黑" panose="020B0503020204020204" pitchFamily="34" charset="-122"/>
                <a:sym typeface="+mn-ea"/>
              </a:rPr>
              <a:t>。</a:t>
            </a:r>
            <a:endParaRPr lang="zh-CN" sz="2400" b="1" dirty="0">
              <a:solidFill>
                <a:srgbClr val="C00000"/>
              </a:solidFill>
              <a:latin typeface="微软雅黑" panose="020B0503020204020204" pitchFamily="3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727200" y="2031779"/>
            <a:ext cx="8904514" cy="19380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感谢观看</a:t>
            </a:r>
            <a:endParaRPr kumimoji="0" lang="en-US" altLang="zh-CN"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祝各考生取得好成绩！</a:t>
            </a:r>
            <a:endParaRPr kumimoji="0" lang="zh-CN" altLang="en-US"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17069" y="2452508"/>
            <a:ext cx="6224586" cy="1014730"/>
          </a:xfrm>
          <a:prstGeom prst="rect">
            <a:avLst/>
          </a:prstGeom>
          <a:noFill/>
        </p:spPr>
        <p:txBody>
          <a:bodyPr wrap="square">
            <a:spAutoFit/>
          </a:bodyPr>
          <a:lstStyle/>
          <a:p>
            <a:r>
              <a:rPr lang="zh-CN" altLang="en-US" sz="6000" b="1" dirty="0">
                <a:solidFill>
                  <a:srgbClr val="C00000"/>
                </a:solidFill>
                <a:latin typeface="微软雅黑" panose="020B0503020204020204" pitchFamily="34" charset="-122"/>
                <a:ea typeface="微软雅黑" panose="020B0503020204020204" pitchFamily="34" charset="-122"/>
              </a:rPr>
              <a:t>一、面试前</a:t>
            </a:r>
            <a:r>
              <a:rPr lang="zh-CN" altLang="en-US" sz="6000" b="1" dirty="0">
                <a:solidFill>
                  <a:srgbClr val="C00000"/>
                </a:solidFill>
                <a:latin typeface="微软雅黑" panose="020B0503020204020204" pitchFamily="34" charset="-122"/>
              </a:rPr>
              <a:t>准备</a:t>
            </a:r>
            <a:endParaRPr lang="zh-CN" altLang="en-US" sz="6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一、考前须知：网址</a:t>
            </a:r>
            <a:r>
              <a:rPr lang="en-US" altLang="zh-CN" sz="2800" b="1" dirty="0">
                <a:solidFill>
                  <a:srgbClr val="C00000"/>
                </a:solidFill>
                <a:latin typeface="微软雅黑" panose="020B0503020204020204" pitchFamily="34" charset="-122"/>
                <a:ea typeface="微软雅黑" panose="020B0503020204020204" pitchFamily="34" charset="-122"/>
              </a:rPr>
              <a:t>/</a:t>
            </a:r>
            <a:r>
              <a:rPr lang="zh-CN" altLang="en-US" sz="2800" b="1" dirty="0">
                <a:solidFill>
                  <a:srgbClr val="C00000"/>
                </a:solidFill>
                <a:latin typeface="微软雅黑" panose="020B0503020204020204" pitchFamily="34" charset="-122"/>
                <a:ea typeface="微软雅黑" panose="020B0503020204020204" pitchFamily="34" charset="-122"/>
              </a:rPr>
              <a:t>账号</a:t>
            </a:r>
            <a:r>
              <a:rPr lang="en-US" altLang="zh-CN" sz="2800" b="1" dirty="0">
                <a:solidFill>
                  <a:srgbClr val="C00000"/>
                </a:solidFill>
                <a:latin typeface="微软雅黑" panose="020B0503020204020204" pitchFamily="34" charset="-122"/>
                <a:ea typeface="微软雅黑" panose="020B0503020204020204" pitchFamily="34" charset="-122"/>
              </a:rPr>
              <a:t>/</a:t>
            </a:r>
            <a:r>
              <a:rPr lang="zh-CN" altLang="en-US" sz="2800" b="1" dirty="0">
                <a:solidFill>
                  <a:srgbClr val="C00000"/>
                </a:solidFill>
                <a:latin typeface="微软雅黑" panose="020B0503020204020204" pitchFamily="34" charset="-122"/>
                <a:ea typeface="微软雅黑" panose="020B0503020204020204" pitchFamily="34" charset="-122"/>
              </a:rPr>
              <a:t>时间</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10" name="文本框 9"/>
          <p:cNvSpPr txBox="1"/>
          <p:nvPr>
            <p:custDataLst>
              <p:tags r:id="rId1"/>
            </p:custDataLst>
          </p:nvPr>
        </p:nvSpPr>
        <p:spPr>
          <a:xfrm>
            <a:off x="923289" y="961830"/>
            <a:ext cx="10345951" cy="4646295"/>
          </a:xfrm>
          <a:prstGeom prst="rect">
            <a:avLst/>
          </a:prstGeom>
          <a:noFill/>
        </p:spPr>
        <p:txBody>
          <a:bodyPr wrap="square">
            <a:spAutoFit/>
          </a:bodyPr>
          <a:lstStyle/>
          <a:p>
            <a:pPr indent="266700">
              <a:lnSpc>
                <a:spcPct val="150000"/>
              </a:lnSpc>
            </a:pPr>
            <a:r>
              <a:rPr lang="en-US" altLang="zh-CN" sz="1800" b="1" kern="100" dirty="0">
                <a:effectLst/>
                <a:latin typeface="微软雅黑" panose="020B0503020204020204" pitchFamily="34" charset="-122"/>
                <a:cs typeface="Times New Roman" panose="02020603050405020304" pitchFamily="18" charset="0"/>
              </a:rPr>
              <a:t>1.</a:t>
            </a:r>
            <a:r>
              <a:rPr lang="zh-CN" altLang="en-US" sz="1800" b="1" kern="100" dirty="0">
                <a:effectLst/>
                <a:highlight>
                  <a:srgbClr val="FFFF00"/>
                </a:highlight>
                <a:latin typeface="微软雅黑" panose="020B0503020204020204" pitchFamily="34" charset="-122"/>
                <a:cs typeface="Times New Roman" panose="02020603050405020304" pitchFamily="18" charset="0"/>
              </a:rPr>
              <a:t>面</a:t>
            </a:r>
            <a:r>
              <a:rPr lang="zh-CN" altLang="zh-CN" sz="1800" b="1" kern="100" dirty="0">
                <a:effectLst/>
                <a:highlight>
                  <a:srgbClr val="FFFF00"/>
                </a:highlight>
                <a:latin typeface="微软雅黑" panose="020B0503020204020204" pitchFamily="34" charset="-122"/>
                <a:cs typeface="Times New Roman" panose="02020603050405020304" pitchFamily="18" charset="0"/>
              </a:rPr>
              <a:t>试登录链接</a:t>
            </a:r>
            <a:r>
              <a:rPr lang="zh-CN" altLang="zh-CN" sz="1800" b="1" kern="100" dirty="0">
                <a:effectLst/>
                <a:latin typeface="微软雅黑" panose="020B0503020204020204" pitchFamily="34" charset="-122"/>
                <a:cs typeface="Times New Roman" panose="02020603050405020304" pitchFamily="18" charset="0"/>
              </a:rPr>
              <a:t>：https://www.kaoshixing.com/login/account/login/474313</a:t>
            </a:r>
            <a:br>
              <a:rPr lang="zh-CN" altLang="zh-CN" sz="1800" b="1" kern="100" dirty="0">
                <a:effectLst/>
                <a:latin typeface="微软雅黑" panose="020B0503020204020204" pitchFamily="34" charset="-122"/>
                <a:cs typeface="Times New Roman" panose="02020603050405020304" pitchFamily="18" charset="0"/>
              </a:rPr>
            </a:br>
            <a:endParaRPr lang="zh-CN" altLang="zh-CN" sz="12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rPr>
              <a:t>2.</a:t>
            </a:r>
            <a:r>
              <a:rPr lang="zh-CN" altLang="en-US" sz="1800" kern="100" dirty="0">
                <a:effectLst/>
                <a:highlight>
                  <a:srgbClr val="FFFF00"/>
                </a:highlight>
                <a:latin typeface="微软雅黑" panose="020B0503020204020204" pitchFamily="34" charset="-122"/>
                <a:cs typeface="Times New Roman" panose="02020603050405020304" pitchFamily="18" charset="0"/>
              </a:rPr>
              <a:t>登录账号</a:t>
            </a:r>
            <a:r>
              <a:rPr lang="zh-CN" altLang="en-US" sz="1800" kern="100" dirty="0">
                <a:effectLst/>
                <a:latin typeface="微软雅黑" panose="020B0503020204020204" pitchFamily="34" charset="-122"/>
                <a:cs typeface="Times New Roman" panose="02020603050405020304" pitchFamily="18" charset="0"/>
              </a:rPr>
              <a:t>：身份证号</a:t>
            </a:r>
            <a:r>
              <a:rPr lang="en-US" altLang="zh-CN" sz="1800" kern="100" dirty="0">
                <a:effectLst/>
                <a:latin typeface="微软雅黑" panose="020B0503020204020204" pitchFamily="34" charset="-122"/>
                <a:cs typeface="Times New Roman" panose="02020603050405020304" pitchFamily="18" charset="0"/>
              </a:rPr>
              <a:t>    </a:t>
            </a:r>
            <a:r>
              <a:rPr lang="zh-CN" altLang="en-US" sz="1800" kern="100" dirty="0">
                <a:effectLst/>
                <a:highlight>
                  <a:srgbClr val="FFFF00"/>
                </a:highlight>
                <a:latin typeface="微软雅黑" panose="020B0503020204020204" pitchFamily="34" charset="-122"/>
                <a:cs typeface="Times New Roman" panose="02020603050405020304" pitchFamily="18" charset="0"/>
              </a:rPr>
              <a:t>登录密码</a:t>
            </a:r>
            <a:r>
              <a:rPr lang="zh-CN" altLang="en-US" sz="1800" kern="100" dirty="0">
                <a:effectLst/>
                <a:latin typeface="微软雅黑" panose="020B0503020204020204" pitchFamily="34" charset="-122"/>
                <a:cs typeface="Times New Roman" panose="02020603050405020304" pitchFamily="18" charset="0"/>
              </a:rPr>
              <a:t>：身份证号后六位（尾号有</a:t>
            </a:r>
            <a:r>
              <a:rPr lang="en-US" altLang="zh-CN" sz="1800" kern="100" dirty="0">
                <a:effectLst/>
                <a:latin typeface="微软雅黑" panose="020B0503020204020204" pitchFamily="34" charset="-122"/>
                <a:cs typeface="Times New Roman" panose="02020603050405020304" pitchFamily="18" charset="0"/>
              </a:rPr>
              <a:t>x</a:t>
            </a:r>
            <a:r>
              <a:rPr lang="zh-CN" altLang="en-US" sz="1800" kern="100" dirty="0">
                <a:effectLst/>
                <a:latin typeface="微软雅黑" panose="020B0503020204020204" pitchFamily="34" charset="-122"/>
                <a:cs typeface="Times New Roman" panose="02020603050405020304" pitchFamily="18" charset="0"/>
              </a:rPr>
              <a:t>为</a:t>
            </a:r>
            <a:r>
              <a:rPr lang="zh-CN" altLang="en-US" sz="1800" kern="100" dirty="0">
                <a:effectLst/>
                <a:latin typeface="微软雅黑" panose="020B0503020204020204" pitchFamily="34" charset="-122"/>
                <a:cs typeface="Times New Roman" panose="02020603050405020304" pitchFamily="18" charset="0"/>
              </a:rPr>
              <a:t>大写）</a:t>
            </a:r>
            <a:endParaRPr lang="zh-CN" altLang="en-US"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rPr>
              <a:t>3.</a:t>
            </a:r>
            <a:r>
              <a:rPr lang="zh-CN" altLang="zh-CN" sz="1800" kern="100" dirty="0">
                <a:effectLst/>
                <a:latin typeface="微软雅黑" panose="020B0503020204020204" pitchFamily="34" charset="-122"/>
                <a:cs typeface="Times New Roman" panose="02020603050405020304" pitchFamily="18" charset="0"/>
                <a:sym typeface="+mn-ea"/>
              </a:rPr>
              <a:t>如有问题请及时反馈。紧急问题联系技术老师：</a:t>
            </a:r>
            <a:r>
              <a:rPr lang="en-US" altLang="zh-CN" sz="1800" kern="100" dirty="0">
                <a:effectLst/>
                <a:latin typeface="微软雅黑" panose="020B0503020204020204" pitchFamily="34" charset="-122"/>
                <a:cs typeface="Times New Roman" panose="02020603050405020304" pitchFamily="18" charset="0"/>
                <a:sym typeface="+mn-ea"/>
              </a:rPr>
              <a:t>   </a:t>
            </a:r>
            <a:endParaRPr lang="zh-CN" altLang="en-US" sz="1800" kern="100" dirty="0">
              <a:effectLst/>
              <a:latin typeface="微软雅黑" panose="020B0503020204020204" pitchFamily="34" charset="-122"/>
              <a:cs typeface="Times New Roman" panose="02020603050405020304" pitchFamily="18" charset="0"/>
              <a:sym typeface="+mn-ea"/>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sym typeface="+mn-ea"/>
              </a:rPr>
              <a:t>王老师   17637258018</a:t>
            </a:r>
            <a:endParaRPr lang="en-US" altLang="zh-CN" sz="1800" kern="100" dirty="0">
              <a:effectLst/>
              <a:latin typeface="微软雅黑" panose="020B0503020204020204" pitchFamily="34" charset="-122"/>
              <a:cs typeface="Times New Roman" panose="02020603050405020304" pitchFamily="18" charset="0"/>
              <a:sym typeface="+mn-ea"/>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sym typeface="+mn-ea"/>
              </a:rPr>
              <a:t>盛老师   13683110982</a:t>
            </a:r>
            <a:endParaRPr lang="en-US" altLang="zh-CN" sz="1800" kern="100" dirty="0">
              <a:effectLst/>
              <a:latin typeface="微软雅黑" panose="020B0503020204020204" pitchFamily="34" charset="-122"/>
              <a:cs typeface="Times New Roman" panose="02020603050405020304" pitchFamily="18" charset="0"/>
              <a:sym typeface="+mn-ea"/>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sym typeface="+mn-ea"/>
              </a:rPr>
              <a:t>                                                                </a:t>
            </a:r>
            <a:r>
              <a:rPr lang="en-US" altLang="zh-CN" sz="1800" kern="100" dirty="0">
                <a:effectLst/>
                <a:latin typeface="微软雅黑" panose="020B0503020204020204" pitchFamily="34" charset="-122"/>
                <a:cs typeface="Times New Roman" panose="02020603050405020304" pitchFamily="18" charset="0"/>
                <a:sym typeface="+mn-ea"/>
              </a:rPr>
              <a:t> </a:t>
            </a:r>
            <a:r>
              <a:rPr lang="en-US" altLang="zh-CN" sz="1800" kern="100" dirty="0">
                <a:effectLst/>
                <a:latin typeface="微软雅黑" panose="020B0503020204020204" pitchFamily="34" charset="-122"/>
                <a:cs typeface="Times New Roman" panose="02020603050405020304" pitchFamily="18" charset="0"/>
                <a:sym typeface="+mn-ea"/>
              </a:rPr>
              <a:t>                    </a:t>
            </a:r>
            <a:endParaRPr lang="en-US" altLang="zh-CN"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endParaRPr lang="zh-CN" altLang="zh-CN"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endParaRPr lang="zh-CN" altLang="zh-CN"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endParaRPr lang="en-US" altLang="zh-CN" sz="1800" kern="100" dirty="0">
              <a:effectLst/>
              <a:latin typeface="微软雅黑" panose="020B0503020204020204" pitchFamily="34" charset="-122"/>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一、考前须知：面试形式</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6045067" y="1326580"/>
            <a:ext cx="5131032" cy="4559804"/>
          </a:xfrm>
          <a:prstGeom prst="rect">
            <a:avLst/>
          </a:prstGeom>
          <a:ln>
            <a:solidFill>
              <a:srgbClr val="EFD1CC"/>
            </a:solidFill>
          </a:ln>
        </p:spPr>
      </p:pic>
      <p:sp>
        <p:nvSpPr>
          <p:cNvPr id="9" name="矩形 8"/>
          <p:cNvSpPr/>
          <p:nvPr/>
        </p:nvSpPr>
        <p:spPr>
          <a:xfrm>
            <a:off x="831900" y="2320961"/>
            <a:ext cx="3744913" cy="902962"/>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矩形 9"/>
          <p:cNvSpPr/>
          <p:nvPr/>
        </p:nvSpPr>
        <p:spPr>
          <a:xfrm>
            <a:off x="735378" y="3425612"/>
            <a:ext cx="3744913" cy="902962"/>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矩形 10"/>
          <p:cNvSpPr/>
          <p:nvPr/>
        </p:nvSpPr>
        <p:spPr>
          <a:xfrm>
            <a:off x="723957" y="4995487"/>
            <a:ext cx="3744913" cy="902962"/>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椭圆 12"/>
          <p:cNvSpPr/>
          <p:nvPr/>
        </p:nvSpPr>
        <p:spPr>
          <a:xfrm>
            <a:off x="684536" y="1433144"/>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1</a:t>
            </a:r>
            <a:endParaRPr lang="zh-CN" altLang="en-US" sz="2000" dirty="0"/>
          </a:p>
        </p:txBody>
      </p:sp>
      <p:sp>
        <p:nvSpPr>
          <p:cNvPr id="16" name="椭圆 15"/>
          <p:cNvSpPr/>
          <p:nvPr/>
        </p:nvSpPr>
        <p:spPr>
          <a:xfrm>
            <a:off x="694401" y="2490322"/>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a:t>
            </a:r>
            <a:endParaRPr lang="zh-CN" altLang="en-US" sz="2000" dirty="0"/>
          </a:p>
        </p:txBody>
      </p:sp>
      <p:sp>
        <p:nvSpPr>
          <p:cNvPr id="19" name="椭圆 18"/>
          <p:cNvSpPr/>
          <p:nvPr/>
        </p:nvSpPr>
        <p:spPr>
          <a:xfrm>
            <a:off x="681109" y="3698175"/>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3</a:t>
            </a:r>
            <a:endParaRPr lang="zh-CN" altLang="en-US" sz="2000" dirty="0"/>
          </a:p>
        </p:txBody>
      </p:sp>
      <p:sp>
        <p:nvSpPr>
          <p:cNvPr id="22" name="椭圆 21"/>
          <p:cNvSpPr/>
          <p:nvPr/>
        </p:nvSpPr>
        <p:spPr>
          <a:xfrm>
            <a:off x="709932" y="4912574"/>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4</a:t>
            </a:r>
            <a:endParaRPr lang="zh-CN" altLang="en-US" sz="2000" dirty="0"/>
          </a:p>
        </p:txBody>
      </p:sp>
      <p:sp>
        <p:nvSpPr>
          <p:cNvPr id="28" name="矩形 27"/>
          <p:cNvSpPr/>
          <p:nvPr/>
        </p:nvSpPr>
        <p:spPr>
          <a:xfrm>
            <a:off x="1069932" y="1653616"/>
            <a:ext cx="3848735" cy="902970"/>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文本框 28"/>
          <p:cNvSpPr txBox="1"/>
          <p:nvPr/>
        </p:nvSpPr>
        <p:spPr>
          <a:xfrm>
            <a:off x="1088429" y="1413006"/>
            <a:ext cx="2492990" cy="40011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答题前人脸身份核验</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1088429" y="1773006"/>
            <a:ext cx="3230880" cy="583565"/>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l"/>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智能刷脸进入面试，验证考生身份</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pPr algn="l"/>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人脸数据来自公安数据库</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1090252" y="2402171"/>
            <a:ext cx="3849370" cy="1043940"/>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文本框 31"/>
          <p:cNvSpPr txBox="1"/>
          <p:nvPr/>
        </p:nvSpPr>
        <p:spPr>
          <a:xfrm>
            <a:off x="1104755" y="2480390"/>
            <a:ext cx="3005951" cy="40011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l"/>
            <a:r>
              <a:rPr lang="zh-CN" altLang="en-US" sz="2000" b="1" dirty="0">
                <a:solidFill>
                  <a:srgbClr val="C00000"/>
                </a:solidFill>
                <a:latin typeface="微软雅黑" panose="020B0503020204020204" pitchFamily="34" charset="-122"/>
                <a:ea typeface="微软雅黑" panose="020B0503020204020204" pitchFamily="34" charset="-122"/>
                <a:sym typeface="+mn-ea"/>
              </a:rPr>
              <a:t>答题时实时人脸对比监测</a:t>
            </a:r>
            <a:endParaRPr lang="zh-CN" altLang="en-US" sz="2000" b="1" dirty="0">
              <a:solidFill>
                <a:srgbClr val="C00000"/>
              </a:solidFill>
              <a:latin typeface="微软雅黑" panose="020B0503020204020204" pitchFamily="34" charset="-122"/>
              <a:ea typeface="微软雅黑" panose="020B0503020204020204" pitchFamily="34" charset="-122"/>
              <a:sym typeface="+mn-ea"/>
            </a:endParaRPr>
          </a:p>
        </p:txBody>
      </p:sp>
      <p:sp>
        <p:nvSpPr>
          <p:cNvPr id="33" name="文本框 32"/>
          <p:cNvSpPr txBox="1"/>
          <p:nvPr/>
        </p:nvSpPr>
        <p:spPr>
          <a:xfrm>
            <a:off x="1097048" y="2849841"/>
            <a:ext cx="408813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defPPr>
              <a:defRPr lang="zh-CN"/>
            </a:defPPr>
            <a:lvl1pPr>
              <a:defRPr sz="1200">
                <a:solidFill>
                  <a:schemeClr val="bg1">
                    <a:lumMod val="85000"/>
                  </a:schemeClr>
                </a:solidFill>
              </a:defRPr>
            </a:lvl1pPr>
          </a:lstStyle>
          <a:p>
            <a:pPr algn="l">
              <a:buClrTx/>
              <a:buSzTx/>
              <a:buFontTx/>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答题过程自动抓拍，AI人脸识别，异常次数过多将被强制交卷</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1117468" y="3771391"/>
            <a:ext cx="3867150" cy="1080135"/>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文本框 34"/>
          <p:cNvSpPr txBox="1"/>
          <p:nvPr/>
        </p:nvSpPr>
        <p:spPr>
          <a:xfrm>
            <a:off x="1118550" y="3688630"/>
            <a:ext cx="2492990" cy="40011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四路数据流在线监考</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1134385" y="4063019"/>
            <a:ext cx="4275561"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l">
              <a:buClrTx/>
              <a:buSzTx/>
              <a:buFontTx/>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PC端摄像头、手机副摄像头、PC端桌面录屏，防远程监控，</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AI</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智能监考</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人工监考</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37" name="矩形 36"/>
          <p:cNvSpPr/>
          <p:nvPr/>
        </p:nvSpPr>
        <p:spPr>
          <a:xfrm>
            <a:off x="927692" y="5202806"/>
            <a:ext cx="3860800" cy="1080135"/>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8" name="文本框 37"/>
          <p:cNvSpPr txBox="1"/>
          <p:nvPr/>
        </p:nvSpPr>
        <p:spPr>
          <a:xfrm>
            <a:off x="1111776" y="4958754"/>
            <a:ext cx="1706880" cy="39878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切屏强制交卷</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1130049" y="5321232"/>
            <a:ext cx="4313570" cy="33718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l">
              <a:buClrTx/>
              <a:buSzTx/>
              <a:buFontTx/>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防作弊规则设计，切屏次数过多将被强制交卷</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40" name="矩形 39"/>
          <p:cNvSpPr/>
          <p:nvPr/>
        </p:nvSpPr>
        <p:spPr>
          <a:xfrm>
            <a:off x="9164320" y="5357534"/>
            <a:ext cx="1915904" cy="405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5802908" y="2616364"/>
            <a:ext cx="1603759" cy="297004"/>
          </a:xfrm>
          <a:prstGeom prst="rect">
            <a:avLst/>
          </a:prstGeom>
          <a:noFill/>
        </p:spPr>
        <p:txBody>
          <a:bodyPr wrap="square" rtlCol="0">
            <a:spAutoFit/>
          </a:bodyPr>
          <a:lstStyle/>
          <a:p>
            <a:pPr algn="ctr"/>
            <a:r>
              <a:rPr lang="zh-CN" altLang="en-US" sz="1330" dirty="0">
                <a:solidFill>
                  <a:srgbClr val="425EFD"/>
                </a:solidFill>
                <a:latin typeface="微软雅黑" panose="020B0503020204020204" pitchFamily="34" charset="-122"/>
              </a:rPr>
              <a:t>防远程操控</a:t>
            </a:r>
            <a:endParaRPr lang="zh-CN" altLang="en-US" sz="1330" dirty="0">
              <a:solidFill>
                <a:srgbClr val="425EFD"/>
              </a:solidFill>
              <a:latin typeface="微软雅黑" panose="020B0503020204020204" pitchFamily="34" charset="-122"/>
            </a:endParaRPr>
          </a:p>
        </p:txBody>
      </p:sp>
      <p:cxnSp>
        <p:nvCxnSpPr>
          <p:cNvPr id="43" name="直接连接符 42"/>
          <p:cNvCxnSpPr/>
          <p:nvPr/>
        </p:nvCxnSpPr>
        <p:spPr>
          <a:xfrm flipV="1">
            <a:off x="7152640" y="2541122"/>
            <a:ext cx="436880" cy="190123"/>
          </a:xfrm>
          <a:prstGeom prst="line">
            <a:avLst/>
          </a:prstGeom>
          <a:ln w="9525" cap="flat" cmpd="sng" algn="ctr">
            <a:solidFill>
              <a:srgbClr val="425EFD"/>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7640" y="887095"/>
            <a:ext cx="11856720" cy="5846445"/>
          </a:xfrm>
          <a:prstGeom prst="rect">
            <a:avLst/>
          </a:prstGeom>
          <a:noFill/>
          <a:ln w="9525">
            <a:noFill/>
          </a:ln>
        </p:spPr>
        <p:txBody>
          <a:bodyPr wrap="square">
            <a:spAutoFit/>
          </a:bodyPr>
          <a:lstStyle/>
          <a:p>
            <a:pPr marL="266700" algn="just">
              <a:lnSpc>
                <a:spcPct val="200000"/>
              </a:lnSpc>
            </a:pP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1、面试设备要求：</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市面主流配置的PC电脑（windows10及以上、Mac不限），运行内存不少于4G、带摄像头（手机+pad不可用）。</a:t>
            </a:r>
            <a:endParaRPr lang="en-US" altLang="zh-CN"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en-US" altLang="zh-CN" sz="1700" b="1" dirty="0">
                <a:latin typeface="微软雅黑" panose="020B0503020204020204" pitchFamily="34" charset="-122"/>
              </a:rPr>
              <a:t>2</a:t>
            </a:r>
            <a:r>
              <a:rPr lang="zh-CN" altLang="en-US" sz="1700" b="1" dirty="0">
                <a:latin typeface="微软雅黑" panose="020B0503020204020204" pitchFamily="34" charset="-122"/>
              </a:rPr>
              <a:t>、智能手机终端</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带有前置摄像头的智能手机，桌面手机支架或其他支撑物品</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l">
              <a:lnSpc>
                <a:spcPct val="200000"/>
              </a:lnSpc>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、浏 览 器 要 求：</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提前下载好谷歌浏览器的最新版、360极速浏览器的最新版。优先使用谷歌浏览器。</a:t>
            </a:r>
            <a:b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7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谷歌浏览器下载地址：https://www.google.cn/intl/zh-CN/chrome/</a:t>
            </a:r>
            <a:b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700" dirty="0">
                <a:latin typeface="微软雅黑" panose="020B0503020204020204" pitchFamily="34" charset="-122"/>
                <a:ea typeface="微软雅黑" panose="020B0503020204020204" pitchFamily="34" charset="-122"/>
                <a:cs typeface="微软雅黑" panose="020B0503020204020204" pitchFamily="34" charset="-122"/>
              </a:rPr>
              <a:t>        360</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极速浏览器地址：http://browser.360.cn/ee/</a:t>
            </a:r>
            <a:b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、网络带宽要求：</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实际上行带宽2兆以上-2M(即2Mb/s)。</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、电 脑 摄 像 头：</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请确认电脑摄像头处在能够正常使用状态下,例如:QQ/微信/钉钉等视频聊天可以正常使用。 </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、电 脑 麦 克 风：</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请确认电脑麦克风在正常使用状态下，可进行音视频通话。</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zh-CN" altLang="en-US" sz="1700" b="1" dirty="0">
                <a:latin typeface="微软雅黑" panose="020B0503020204020204" pitchFamily="34" charset="-122"/>
              </a:rPr>
              <a:t>7、其他备用物品</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电脑内存放一张身份证（护照/居住证等有效证件）照片，以备面试前公安系统识别不通过时监考老师人工核查身份。</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一、考前须知：考前准备</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2" name="图片 1" descr="88888"/>
          <p:cNvPicPr>
            <a:picLocks noChangeAspect="1"/>
          </p:cNvPicPr>
          <p:nvPr/>
        </p:nvPicPr>
        <p:blipFill>
          <a:blip r:embed="rId1"/>
          <a:stretch>
            <a:fillRect/>
          </a:stretch>
        </p:blipFill>
        <p:spPr>
          <a:xfrm>
            <a:off x="388620" y="3069590"/>
            <a:ext cx="570230" cy="483870"/>
          </a:xfrm>
          <a:prstGeom prst="rect">
            <a:avLst/>
          </a:prstGeom>
        </p:spPr>
      </p:pic>
      <p:pic>
        <p:nvPicPr>
          <p:cNvPr id="3" name="图片 2" descr="99999"/>
          <p:cNvPicPr>
            <a:picLocks noChangeAspect="1"/>
          </p:cNvPicPr>
          <p:nvPr/>
        </p:nvPicPr>
        <p:blipFill>
          <a:blip r:embed="rId2"/>
          <a:stretch>
            <a:fillRect/>
          </a:stretch>
        </p:blipFill>
        <p:spPr>
          <a:xfrm>
            <a:off x="443865" y="3562350"/>
            <a:ext cx="514985" cy="4959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17069" y="2452508"/>
            <a:ext cx="6224586" cy="1014730"/>
          </a:xfrm>
          <a:prstGeom prst="rect">
            <a:avLst/>
          </a:prstGeom>
          <a:noFill/>
        </p:spPr>
        <p:txBody>
          <a:bodyPr wrap="square">
            <a:spAutoFit/>
          </a:bodyPr>
          <a:lstStyle/>
          <a:p>
            <a:r>
              <a:rPr lang="zh-CN" altLang="en-US" sz="6000" b="1" dirty="0">
                <a:solidFill>
                  <a:srgbClr val="C00000"/>
                </a:solidFill>
                <a:latin typeface="微软雅黑" panose="020B0503020204020204" pitchFamily="34" charset="-122"/>
                <a:ea typeface="微软雅黑" panose="020B0503020204020204" pitchFamily="34" charset="-122"/>
              </a:rPr>
              <a:t>二、面试流程</a:t>
            </a:r>
            <a:endParaRPr lang="zh-CN" altLang="en-US" sz="6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895350"/>
            <a:ext cx="12192000" cy="5396541"/>
          </a:xfrm>
          <a:prstGeom prst="rect">
            <a:avLst/>
          </a:prstGeom>
        </p:spPr>
      </p:pic>
      <p:sp>
        <p:nvSpPr>
          <p:cNvPr id="6" name="矩形 5"/>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二、面试平台：总体流程一览</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二、面试平台：平台登录界面</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996632" y="5743377"/>
            <a:ext cx="4097020" cy="460375"/>
          </a:xfrm>
          <a:prstGeom prst="rect">
            <a:avLst/>
          </a:prstGeom>
          <a:noFill/>
          <a:ln w="9525">
            <a:noFill/>
          </a:ln>
        </p:spPr>
        <p:txBody>
          <a:bodyPr wrap="square">
            <a:spAutoFit/>
          </a:bodyPr>
          <a:lstStyle/>
          <a:p>
            <a:pPr marL="285750" indent="-285750" algn="l">
              <a:buFont typeface="Wingdings" panose="05000000000000000000" pitchFamily="2" charset="2"/>
              <a:buChar char="u"/>
            </a:pP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考生账号：身份证号</a:t>
            </a:r>
            <a:r>
              <a:rPr lang="zh-CN" altLang="en-US" sz="2000" b="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b="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b="0" dirty="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1353820" y="1116171"/>
            <a:ext cx="8318500" cy="368300"/>
          </a:xfrm>
          <a:prstGeom prst="rect">
            <a:avLst/>
          </a:prstGeom>
          <a:noFill/>
        </p:spPr>
        <p:txBody>
          <a:bodyPr wrap="square" rtlCol="0" anchor="t">
            <a:spAutoFit/>
          </a:bodyPr>
          <a:lstStyle/>
          <a:p>
            <a:pPr marL="285750" indent="-285750" algn="l">
              <a:buFont typeface="Wingdings" panose="05000000000000000000" pitchFamily="2" charset="2"/>
              <a:buChar char="u"/>
            </a:pP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面试网址：</a:t>
            </a:r>
            <a:r>
              <a:rPr lang="zh-CN" altLang="zh-CN" b="1" kern="100" dirty="0">
                <a:effectLst/>
                <a:latin typeface="微软雅黑" panose="020B0503020204020204" pitchFamily="34" charset="-122"/>
                <a:cs typeface="Times New Roman" panose="02020603050405020304" pitchFamily="18" charset="0"/>
                <a:sym typeface="+mn-ea"/>
              </a:rPr>
              <a:t>https://www.kaoshixing.com/login/account/login/474313</a:t>
            </a:r>
            <a:endParaRPr lang="zh-CN" altLang="en-US" u="sng"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4894580" y="5774055"/>
            <a:ext cx="5537200" cy="398780"/>
          </a:xfrm>
          <a:prstGeom prst="rect">
            <a:avLst/>
          </a:prstGeom>
          <a:noFill/>
        </p:spPr>
        <p:txBody>
          <a:bodyPr wrap="square">
            <a:spAutoFit/>
          </a:bodyPr>
          <a:lstStyle/>
          <a:p>
            <a:pPr marL="285750" indent="-285750">
              <a:buFont typeface="Wingdings" panose="05000000000000000000" pitchFamily="2" charset="2"/>
              <a:buChar char="u"/>
            </a:pP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登陆密码：身份证</a:t>
            </a: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号后六位</a:t>
            </a:r>
            <a:endParaRPr lang="zh-CN" altLang="en-US" sz="2000" dirty="0"/>
          </a:p>
        </p:txBody>
      </p:sp>
      <p:grpSp>
        <p:nvGrpSpPr>
          <p:cNvPr id="5" name="组合 4"/>
          <p:cNvGrpSpPr/>
          <p:nvPr/>
        </p:nvGrpSpPr>
        <p:grpSpPr>
          <a:xfrm>
            <a:off x="1691005" y="1713230"/>
            <a:ext cx="8105140" cy="4061460"/>
            <a:chOff x="2467" y="2493"/>
            <a:chExt cx="12764" cy="6396"/>
          </a:xfrm>
        </p:grpSpPr>
        <p:pic>
          <p:nvPicPr>
            <p:cNvPr id="8" name="图片 7"/>
            <p:cNvPicPr>
              <a:picLocks noChangeAspect="1"/>
            </p:cNvPicPr>
            <p:nvPr/>
          </p:nvPicPr>
          <p:blipFill>
            <a:blip r:embed="rId1"/>
            <a:stretch>
              <a:fillRect/>
            </a:stretch>
          </p:blipFill>
          <p:spPr>
            <a:xfrm>
              <a:off x="2467" y="2493"/>
              <a:ext cx="12765" cy="6396"/>
            </a:xfrm>
            <a:prstGeom prst="rect">
              <a:avLst/>
            </a:prstGeom>
          </p:spPr>
        </p:pic>
        <p:sp>
          <p:nvSpPr>
            <p:cNvPr id="10" name="文本框 9"/>
            <p:cNvSpPr txBox="1"/>
            <p:nvPr/>
          </p:nvSpPr>
          <p:spPr>
            <a:xfrm>
              <a:off x="12299" y="3810"/>
              <a:ext cx="1698" cy="580"/>
            </a:xfrm>
            <a:prstGeom prst="rect">
              <a:avLst/>
            </a:prstGeom>
            <a:solidFill>
              <a:schemeClr val="bg1"/>
            </a:solidFill>
          </p:spPr>
          <p:txBody>
            <a:bodyPr wrap="square" rtlCol="0">
              <a:spAutoFit/>
            </a:bodyPr>
            <a:p>
              <a:endParaRPr lang="zh-CN" altLang="en-US">
                <a:solidFill>
                  <a:schemeClr val="bg1"/>
                </a:solidFill>
              </a:endParaRPr>
            </a:p>
          </p:txBody>
        </p:sp>
      </p:grpSp>
    </p:spTree>
  </p:cSld>
  <p:clrMapOvr>
    <a:masterClrMapping/>
  </p:clrMapOvr>
</p:sld>
</file>

<file path=ppt/tags/tag1.xml><?xml version="1.0" encoding="utf-8"?>
<p:tagLst xmlns:p="http://schemas.openxmlformats.org/presentationml/2006/main">
  <p:tag name="KSO_WM_SLIDE_MODEL_TYPE" val="timeline"/>
</p:tagLst>
</file>

<file path=ppt/tags/tag2.xml><?xml version="1.0" encoding="utf-8"?>
<p:tagLst xmlns:p="http://schemas.openxmlformats.org/presentationml/2006/main">
  <p:tag name="KSO_WM_SLIDE_MODEL_TYPE" val="timeline"/>
</p:tagLst>
</file>

<file path=ppt/tags/tag3.xml><?xml version="1.0" encoding="utf-8"?>
<p:tagLst xmlns:p="http://schemas.openxmlformats.org/presentationml/2006/main">
  <p:tag name="KSO_WM_UNIT_PLACING_PICTURE_USER_VIEWPORT" val="{&quot;height&quot;:4433,&quot;width&quot;:16292.83622047244}"/>
</p:tagLst>
</file>

<file path=ppt/tags/tag4.xml><?xml version="1.0" encoding="utf-8"?>
<p:tagLst xmlns:p="http://schemas.openxmlformats.org/presentationml/2006/main">
  <p:tag name="COMMONDATA" val="eyJoZGlkIjoiZGU3OWY2ZjRjMzhjZWMyOTA5M2Q0OGZiNjU2MjQ2ZDUifQ=="/>
</p:tagLst>
</file>

<file path=ppt/theme/theme1.xml><?xml version="1.0" encoding="utf-8"?>
<a:theme xmlns:a="http://schemas.openxmlformats.org/drawingml/2006/main" name="2_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2393</Words>
  <Application>WPS 文字</Application>
  <PresentationFormat>宽屏</PresentationFormat>
  <Paragraphs>140</Paragraphs>
  <Slides>24</Slides>
  <Notes>3</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24</vt:i4>
      </vt:variant>
    </vt:vector>
  </HeadingPairs>
  <TitlesOfParts>
    <vt:vector size="47" baseType="lpstr">
      <vt:lpstr>Arial</vt:lpstr>
      <vt:lpstr>宋体</vt:lpstr>
      <vt:lpstr>Wingdings</vt:lpstr>
      <vt:lpstr>微软雅黑</vt:lpstr>
      <vt:lpstr>汉仪旗黑</vt:lpstr>
      <vt:lpstr>等线</vt:lpstr>
      <vt:lpstr>汉仪中等线KW</vt:lpstr>
      <vt:lpstr>等线 Light</vt:lpstr>
      <vt:lpstr>Calibri</vt:lpstr>
      <vt:lpstr>Times New Roman</vt:lpstr>
      <vt:lpstr>黑体</vt:lpstr>
      <vt:lpstr>汉仪中黑KW</vt:lpstr>
      <vt:lpstr>仿宋_GB2312</vt:lpstr>
      <vt:lpstr>楷体_GB2312</vt:lpstr>
      <vt:lpstr>宋体</vt:lpstr>
      <vt:lpstr>Arial Unicode MS</vt:lpstr>
      <vt:lpstr>等线</vt:lpstr>
      <vt:lpstr>黑体</vt:lpstr>
      <vt:lpstr>方正仿宋_GBK</vt:lpstr>
      <vt:lpstr>汉仪楷体简</vt:lpstr>
      <vt:lpstr>Helvetica Neue</vt:lpstr>
      <vt:lpstr>汉仪书宋二KW</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四季度 不限量形象海报 设计方案</dc:title>
  <dc:creator>猴子</dc:creator>
  <cp:lastModifiedBy>砥砺前行</cp:lastModifiedBy>
  <cp:revision>5239</cp:revision>
  <cp:lastPrinted>2022-12-16T08:43:25Z</cp:lastPrinted>
  <dcterms:created xsi:type="dcterms:W3CDTF">2022-12-16T08:43:25Z</dcterms:created>
  <dcterms:modified xsi:type="dcterms:W3CDTF">2022-12-16T08:43:25Z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2052-4.6.1.7467</vt:lpwstr>
  </property>
  <property fmtid="{D5CDD505-2E9C-101B-9397-08002B2CF9AE}" pid="3" name="ICV">
    <vt:lpwstr>420602A2D8957EC8792E9C63E87FE8DF</vt:lpwstr>
  </property>
</Properties>
</file>